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864" r:id="rId2"/>
    <p:sldId id="903" r:id="rId3"/>
    <p:sldId id="902" r:id="rId4"/>
    <p:sldId id="899" r:id="rId5"/>
    <p:sldId id="938" r:id="rId6"/>
    <p:sldId id="939" r:id="rId7"/>
    <p:sldId id="940" r:id="rId8"/>
    <p:sldId id="941" r:id="rId9"/>
    <p:sldId id="942" r:id="rId10"/>
    <p:sldId id="943" r:id="rId11"/>
    <p:sldId id="944" r:id="rId12"/>
    <p:sldId id="945" r:id="rId13"/>
    <p:sldId id="947" r:id="rId14"/>
    <p:sldId id="946" r:id="rId15"/>
    <p:sldId id="948" r:id="rId16"/>
    <p:sldId id="908" r:id="rId17"/>
    <p:sldId id="935" r:id="rId18"/>
    <p:sldId id="936" r:id="rId19"/>
    <p:sldId id="937" r:id="rId20"/>
    <p:sldId id="900" r:id="rId21"/>
    <p:sldId id="932" r:id="rId22"/>
    <p:sldId id="915" r:id="rId23"/>
    <p:sldId id="916" r:id="rId24"/>
    <p:sldId id="917" r:id="rId25"/>
    <p:sldId id="918" r:id="rId26"/>
    <p:sldId id="919" r:id="rId27"/>
    <p:sldId id="920" r:id="rId28"/>
    <p:sldId id="921" r:id="rId29"/>
    <p:sldId id="922" r:id="rId30"/>
    <p:sldId id="923" r:id="rId31"/>
    <p:sldId id="924" r:id="rId32"/>
    <p:sldId id="925" r:id="rId33"/>
    <p:sldId id="926" r:id="rId34"/>
    <p:sldId id="927" r:id="rId35"/>
    <p:sldId id="928" r:id="rId36"/>
    <p:sldId id="929" r:id="rId37"/>
    <p:sldId id="930" r:id="rId38"/>
    <p:sldId id="931" r:id="rId39"/>
    <p:sldId id="934" r:id="rId40"/>
    <p:sldId id="914" r:id="rId4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726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9A0000"/>
    <a:srgbClr val="E7E200"/>
    <a:srgbClr val="FFCC00"/>
    <a:srgbClr val="F2B7F3"/>
    <a:srgbClr val="EC9CEE"/>
    <a:srgbClr val="FFFF99"/>
    <a:srgbClr val="6F3505"/>
    <a:srgbClr val="E8FD6D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5E5076-3810-47DD-B79F-674D7AD40C01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85817" autoAdjust="0"/>
  </p:normalViewPr>
  <p:slideViewPr>
    <p:cSldViewPr>
      <p:cViewPr varScale="1">
        <p:scale>
          <a:sx n="80" d="100"/>
          <a:sy n="80" d="100"/>
        </p:scale>
        <p:origin x="84" y="708"/>
      </p:cViewPr>
      <p:guideLst>
        <p:guide orient="horz" pos="2160"/>
        <p:guide pos="472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DB8CC-5812-4345-AEE3-530BA576885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0939F6-4CF8-43CB-BBDF-D60D07648B6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fa-IR" b="1" dirty="0" smtClean="0">
              <a:solidFill>
                <a:schemeClr val="tx1"/>
              </a:solidFill>
              <a:cs typeface="B Titr" panose="00000700000000000000" pitchFamily="2" charset="-78"/>
            </a:rPr>
            <a:t>به منظور هدایت (معرفی سازوکارهاي مناسب رشد و بالندگی این افراد به عنوان سرمایه های ملی) و حمایت (نظیر معرفی به مراجع ذیربط جهت اخذ وام ، اجرای آموزشهای مستمر مورد نیاز آنان  ) از شناسایی استعدادهای برتر مهارتی در روستاها این برنامه همه ساله در زمره فعالیت های واجد تکلیف استان ها، قرار داده می شود.</a:t>
          </a:r>
          <a:endParaRPr lang="en-US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F0A080E5-09FA-42E0-9549-464F5453A13D}" type="parTrans" cxnId="{FC040A5D-B2F8-4F8A-B04B-C530780D2957}">
      <dgm:prSet/>
      <dgm:spPr/>
      <dgm:t>
        <a:bodyPr/>
        <a:lstStyle/>
        <a:p>
          <a:endParaRPr lang="en-US"/>
        </a:p>
      </dgm:t>
    </dgm:pt>
    <dgm:pt modelId="{8707896C-E679-4116-A9F5-6DE84D2BD941}" type="sibTrans" cxnId="{FC040A5D-B2F8-4F8A-B04B-C530780D2957}">
      <dgm:prSet/>
      <dgm:spPr/>
      <dgm:t>
        <a:bodyPr/>
        <a:lstStyle/>
        <a:p>
          <a:endParaRPr lang="en-US"/>
        </a:p>
      </dgm:t>
    </dgm:pt>
    <dgm:pt modelId="{119EFF04-E06F-4FBB-8E0D-5C4E9ECE7DEC}">
      <dgm:prSet custT="1"/>
      <dgm:spPr>
        <a:solidFill>
          <a:srgbClr val="FFFF00"/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fa-IR" sz="1400" b="1" dirty="0" smtClean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rPr>
            <a:t>میزان تعهد استان ها در سال 1403 ، شناسایی و حمایت 2208 نفر از استعداد های برتر مهارتی در روستاهای کشور بوده و میزان مورد انتظار تحقق برنامه شش ماهه 1104 نفر می باشد . ضریب وزنی اجرای این برنامه 3 از 100 امتیاز است.</a:t>
          </a:r>
          <a:endParaRPr lang="en-US" sz="1400" b="1" dirty="0">
            <a:solidFill>
              <a:schemeClr val="accent6">
                <a:lumMod val="50000"/>
              </a:schemeClr>
            </a:solidFill>
            <a:cs typeface="B Titr" panose="00000700000000000000" pitchFamily="2" charset="-78"/>
          </a:endParaRPr>
        </a:p>
      </dgm:t>
    </dgm:pt>
    <dgm:pt modelId="{18B4B0C4-3CE8-49A0-AA35-ABD99E09F858}" type="parTrans" cxnId="{687ED87A-B7B2-48DC-8D12-D42BC8109197}">
      <dgm:prSet/>
      <dgm:spPr/>
      <dgm:t>
        <a:bodyPr/>
        <a:lstStyle/>
        <a:p>
          <a:endParaRPr lang="en-US"/>
        </a:p>
      </dgm:t>
    </dgm:pt>
    <dgm:pt modelId="{344B1DC4-0383-486B-90D1-C5148398CE9E}" type="sibTrans" cxnId="{687ED87A-B7B2-48DC-8D12-D42BC8109197}">
      <dgm:prSet/>
      <dgm:spPr/>
      <dgm:t>
        <a:bodyPr/>
        <a:lstStyle/>
        <a:p>
          <a:endParaRPr lang="en-US"/>
        </a:p>
      </dgm:t>
    </dgm:pt>
    <dgm:pt modelId="{DB526B74-61E6-48AB-B092-662819F1D622}">
      <dgm:prSet/>
      <dgm:spPr>
        <a:solidFill>
          <a:srgbClr val="00B050"/>
        </a:solidFill>
        <a:ln>
          <a:solidFill>
            <a:srgbClr val="CC3399"/>
          </a:solidFill>
        </a:ln>
      </dgm:spPr>
      <dgm:t>
        <a:bodyPr/>
        <a:lstStyle/>
        <a:p>
          <a:pPr rtl="1">
            <a:lnSpc>
              <a:spcPct val="200000"/>
            </a:lnSpc>
          </a:pPr>
          <a:r>
            <a:rPr lang="fa-IR" b="1" dirty="0" smtClean="0">
              <a:solidFill>
                <a:srgbClr val="FFFF00"/>
              </a:solidFill>
              <a:cs typeface="B Titr" panose="00000700000000000000" pitchFamily="2" charset="-78"/>
            </a:rPr>
            <a:t>با شناسایی 845 نفر در سطح کشور، 74 % برنامه مورد انتظار شش ماهه تحقق یافته است.</a:t>
          </a:r>
          <a:endParaRPr lang="en-US" b="1" dirty="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47F706F-AD2B-4337-AF2F-DAA25804E2F0}" type="parTrans" cxnId="{722257D9-B107-4D6D-9086-11224BE56F0E}">
      <dgm:prSet/>
      <dgm:spPr/>
      <dgm:t>
        <a:bodyPr/>
        <a:lstStyle/>
        <a:p>
          <a:endParaRPr lang="en-US"/>
        </a:p>
      </dgm:t>
    </dgm:pt>
    <dgm:pt modelId="{CBFBA98A-8C68-45D8-8BC4-956C61A582A5}" type="sibTrans" cxnId="{722257D9-B107-4D6D-9086-11224BE56F0E}">
      <dgm:prSet/>
      <dgm:spPr/>
      <dgm:t>
        <a:bodyPr/>
        <a:lstStyle/>
        <a:p>
          <a:endParaRPr lang="en-US"/>
        </a:p>
      </dgm:t>
    </dgm:pt>
    <dgm:pt modelId="{187CFDF4-A6EB-4274-B2F6-F7D84A910C1A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fa-IR" sz="1400" b="1" dirty="0" smtClean="0">
              <a:solidFill>
                <a:srgbClr val="E7E200"/>
              </a:solidFill>
              <a:cs typeface="B Titr" panose="00000700000000000000" pitchFamily="2" charset="-78"/>
            </a:rPr>
            <a:t>9 استان اردبیل ، آذربایجان غربی ،  البرز ، ایلام ، خراسان شمالی ، قزوین ، قم ، لرستان ، هرمزگان عملکرد بسیار کمتر از حد مورد انتظار شش ماهه داشته اند.  </a:t>
          </a:r>
          <a:endParaRPr lang="en-US" sz="1400" b="1" dirty="0">
            <a:solidFill>
              <a:srgbClr val="E7E200"/>
            </a:solidFill>
            <a:cs typeface="B Titr" panose="00000700000000000000" pitchFamily="2" charset="-78"/>
          </a:endParaRPr>
        </a:p>
      </dgm:t>
    </dgm:pt>
    <dgm:pt modelId="{916694BC-1261-4AE8-841C-AE5FF98E11BC}" type="parTrans" cxnId="{08435821-CEB7-45B2-A9BE-07488B5126CF}">
      <dgm:prSet/>
      <dgm:spPr/>
      <dgm:t>
        <a:bodyPr/>
        <a:lstStyle/>
        <a:p>
          <a:endParaRPr lang="en-US"/>
        </a:p>
      </dgm:t>
    </dgm:pt>
    <dgm:pt modelId="{08F7677B-8E2C-47FE-9AFE-DB64622DCA91}" type="sibTrans" cxnId="{08435821-CEB7-45B2-A9BE-07488B5126CF}">
      <dgm:prSet/>
      <dgm:spPr/>
      <dgm:t>
        <a:bodyPr/>
        <a:lstStyle/>
        <a:p>
          <a:endParaRPr lang="en-US"/>
        </a:p>
      </dgm:t>
    </dgm:pt>
    <dgm:pt modelId="{4C8E31E8-18E0-49D0-A27C-BDDE138D0740}">
      <dgm:prSet custT="1"/>
      <dgm:spPr>
        <a:solidFill>
          <a:srgbClr val="FF66CC"/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fa-IR" sz="1600" b="1" dirty="0" smtClean="0">
              <a:solidFill>
                <a:schemeClr val="tx2">
                  <a:lumMod val="75000"/>
                </a:schemeClr>
              </a:solidFill>
              <a:cs typeface="B Titr" panose="00000700000000000000" pitchFamily="2" charset="-78"/>
            </a:rPr>
            <a:t>6  استان یزد، مازندران ، گلستان، سیستان و بلوچستان ، خوزستان، بوشهر بیش از 1/5 برابر تعهد شش ماهه عملکرد داشته اند.</a:t>
          </a:r>
          <a:endParaRPr lang="en-US" sz="1600" b="1" dirty="0">
            <a:solidFill>
              <a:schemeClr val="tx2">
                <a:lumMod val="75000"/>
              </a:schemeClr>
            </a:solidFill>
            <a:cs typeface="B Titr" panose="00000700000000000000" pitchFamily="2" charset="-78"/>
          </a:endParaRPr>
        </a:p>
      </dgm:t>
    </dgm:pt>
    <dgm:pt modelId="{3E4C0851-4730-4FE7-8652-2725129D5CE8}" type="parTrans" cxnId="{C0EFC29F-C531-40E3-8464-8A6E169F88D9}">
      <dgm:prSet/>
      <dgm:spPr/>
      <dgm:t>
        <a:bodyPr/>
        <a:lstStyle/>
        <a:p>
          <a:endParaRPr lang="en-US"/>
        </a:p>
      </dgm:t>
    </dgm:pt>
    <dgm:pt modelId="{9CC53144-438C-4AF6-BDFA-C90FB96CE6DA}" type="sibTrans" cxnId="{C0EFC29F-C531-40E3-8464-8A6E169F88D9}">
      <dgm:prSet/>
      <dgm:spPr/>
      <dgm:t>
        <a:bodyPr/>
        <a:lstStyle/>
        <a:p>
          <a:endParaRPr lang="en-US"/>
        </a:p>
      </dgm:t>
    </dgm:pt>
    <dgm:pt modelId="{0059E310-EE8A-446D-8CE5-C65CD7CCAA22}" type="pres">
      <dgm:prSet presAssocID="{5CBDB8CC-5812-4345-AEE3-530BA57688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0624BB-0715-4C5F-945D-B98AE17B919D}" type="pres">
      <dgm:prSet presAssocID="{DE0939F6-4CF8-43CB-BBDF-D60D07648B69}" presName="node" presStyleLbl="node1" presStyleIdx="0" presStyleCnt="5" custScaleX="337583" custScaleY="180406" custRadScaleRad="83935" custRadScaleInc="65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DB67E-7C71-4694-A426-4EC2B116487B}" type="pres">
      <dgm:prSet presAssocID="{DE0939F6-4CF8-43CB-BBDF-D60D07648B69}" presName="spNode" presStyleCnt="0"/>
      <dgm:spPr/>
    </dgm:pt>
    <dgm:pt modelId="{E63F64F6-C3F0-4727-AA00-6C4F7116DD4D}" type="pres">
      <dgm:prSet presAssocID="{8707896C-E679-4116-A9F5-6DE84D2BD94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377A0B5C-1150-4238-AA51-C4940ACEBD38}" type="pres">
      <dgm:prSet presAssocID="{119EFF04-E06F-4FBB-8E0D-5C4E9ECE7DEC}" presName="node" presStyleLbl="node1" presStyleIdx="1" presStyleCnt="5" custScaleX="248344" custScaleY="179959" custRadScaleRad="163049" custRadScaleInc="81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C75FC-D135-40C8-84AD-D104CC128AE1}" type="pres">
      <dgm:prSet presAssocID="{119EFF04-E06F-4FBB-8E0D-5C4E9ECE7DEC}" presName="spNode" presStyleCnt="0"/>
      <dgm:spPr/>
    </dgm:pt>
    <dgm:pt modelId="{8FB9F146-AC8B-4CD1-A4BB-A7F97F397601}" type="pres">
      <dgm:prSet presAssocID="{344B1DC4-0383-486B-90D1-C5148398CE9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009BFB8-5630-458D-8ADF-2E2C4EEBBEF9}" type="pres">
      <dgm:prSet presAssocID="{DB526B74-61E6-48AB-B092-662819F1D622}" presName="node" presStyleLbl="node1" presStyleIdx="2" presStyleCnt="5" custScaleX="190002" custScaleY="124861" custRadScaleRad="121663" custRadScaleInc="-47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5997B-BF2E-429D-8D31-BEEF6AB4FF62}" type="pres">
      <dgm:prSet presAssocID="{DB526B74-61E6-48AB-B092-662819F1D622}" presName="spNode" presStyleCnt="0"/>
      <dgm:spPr/>
    </dgm:pt>
    <dgm:pt modelId="{222C6273-7472-4A70-B446-559B97001B38}" type="pres">
      <dgm:prSet presAssocID="{CBFBA98A-8C68-45D8-8BC4-956C61A582A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DCD8A54-22DD-44F0-A066-82DC7E964508}" type="pres">
      <dgm:prSet presAssocID="{187CFDF4-A6EB-4274-B2F6-F7D84A910C1A}" presName="node" presStyleLbl="node1" presStyleIdx="3" presStyleCnt="5" custScaleX="163563" custScaleY="161116" custRadScaleRad="99534" custRadScaleInc="16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46F8C-D4FB-4B85-B354-20F1C938B9F6}" type="pres">
      <dgm:prSet presAssocID="{187CFDF4-A6EB-4274-B2F6-F7D84A910C1A}" presName="spNode" presStyleCnt="0"/>
      <dgm:spPr/>
    </dgm:pt>
    <dgm:pt modelId="{AA0211BB-3800-44E9-9D1D-D84EE68686F6}" type="pres">
      <dgm:prSet presAssocID="{08F7677B-8E2C-47FE-9AFE-DB64622DCA9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BACECD9-D37C-4C1D-A7B4-B1ED0BDF9E07}" type="pres">
      <dgm:prSet presAssocID="{4C8E31E8-18E0-49D0-A27C-BDDE138D0740}" presName="node" presStyleLbl="node1" presStyleIdx="4" presStyleCnt="5" custScaleX="159676" custScaleY="212953" custRadScaleRad="155636" custRadScaleInc="-56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E9C7B-120C-49FE-8E50-DFA85D1800BD}" type="pres">
      <dgm:prSet presAssocID="{4C8E31E8-18E0-49D0-A27C-BDDE138D0740}" presName="spNode" presStyleCnt="0"/>
      <dgm:spPr/>
    </dgm:pt>
    <dgm:pt modelId="{37E36BB8-6CFE-447F-BAEF-2A88C0336F3B}" type="pres">
      <dgm:prSet presAssocID="{9CC53144-438C-4AF6-BDFA-C90FB96CE6D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8435821-CEB7-45B2-A9BE-07488B5126CF}" srcId="{5CBDB8CC-5812-4345-AEE3-530BA5768852}" destId="{187CFDF4-A6EB-4274-B2F6-F7D84A910C1A}" srcOrd="3" destOrd="0" parTransId="{916694BC-1261-4AE8-841C-AE5FF98E11BC}" sibTransId="{08F7677B-8E2C-47FE-9AFE-DB64622DCA91}"/>
    <dgm:cxn modelId="{7E84FAD1-926E-40F1-B750-6577701F7A6E}" type="presOf" srcId="{344B1DC4-0383-486B-90D1-C5148398CE9E}" destId="{8FB9F146-AC8B-4CD1-A4BB-A7F97F397601}" srcOrd="0" destOrd="0" presId="urn:microsoft.com/office/officeart/2005/8/layout/cycle6"/>
    <dgm:cxn modelId="{F9C2F2C7-39B6-42BE-A418-5815D5374CBD}" type="presOf" srcId="{8707896C-E679-4116-A9F5-6DE84D2BD941}" destId="{E63F64F6-C3F0-4727-AA00-6C4F7116DD4D}" srcOrd="0" destOrd="0" presId="urn:microsoft.com/office/officeart/2005/8/layout/cycle6"/>
    <dgm:cxn modelId="{722257D9-B107-4D6D-9086-11224BE56F0E}" srcId="{5CBDB8CC-5812-4345-AEE3-530BA5768852}" destId="{DB526B74-61E6-48AB-B092-662819F1D622}" srcOrd="2" destOrd="0" parTransId="{047F706F-AD2B-4337-AF2F-DAA25804E2F0}" sibTransId="{CBFBA98A-8C68-45D8-8BC4-956C61A582A5}"/>
    <dgm:cxn modelId="{00D53105-931C-443A-8647-DFFA8777C6AF}" type="presOf" srcId="{CBFBA98A-8C68-45D8-8BC4-956C61A582A5}" destId="{222C6273-7472-4A70-B446-559B97001B38}" srcOrd="0" destOrd="0" presId="urn:microsoft.com/office/officeart/2005/8/layout/cycle6"/>
    <dgm:cxn modelId="{E6477F35-F644-49F1-A1A2-1846437A2312}" type="presOf" srcId="{4C8E31E8-18E0-49D0-A27C-BDDE138D0740}" destId="{2BACECD9-D37C-4C1D-A7B4-B1ED0BDF9E07}" srcOrd="0" destOrd="0" presId="urn:microsoft.com/office/officeart/2005/8/layout/cycle6"/>
    <dgm:cxn modelId="{A9FF2194-024C-44EA-8D11-E2FEB18D7A15}" type="presOf" srcId="{DB526B74-61E6-48AB-B092-662819F1D622}" destId="{B009BFB8-5630-458D-8ADF-2E2C4EEBBEF9}" srcOrd="0" destOrd="0" presId="urn:microsoft.com/office/officeart/2005/8/layout/cycle6"/>
    <dgm:cxn modelId="{C0EFC29F-C531-40E3-8464-8A6E169F88D9}" srcId="{5CBDB8CC-5812-4345-AEE3-530BA5768852}" destId="{4C8E31E8-18E0-49D0-A27C-BDDE138D0740}" srcOrd="4" destOrd="0" parTransId="{3E4C0851-4730-4FE7-8652-2725129D5CE8}" sibTransId="{9CC53144-438C-4AF6-BDFA-C90FB96CE6DA}"/>
    <dgm:cxn modelId="{23D80FE2-36D0-4FE9-82FC-5E6A006A854B}" type="presOf" srcId="{08F7677B-8E2C-47FE-9AFE-DB64622DCA91}" destId="{AA0211BB-3800-44E9-9D1D-D84EE68686F6}" srcOrd="0" destOrd="0" presId="urn:microsoft.com/office/officeart/2005/8/layout/cycle6"/>
    <dgm:cxn modelId="{7A94DE09-6FBC-48CF-B2EC-F1DE0F6DAB96}" type="presOf" srcId="{DE0939F6-4CF8-43CB-BBDF-D60D07648B69}" destId="{410624BB-0715-4C5F-945D-B98AE17B919D}" srcOrd="0" destOrd="0" presId="urn:microsoft.com/office/officeart/2005/8/layout/cycle6"/>
    <dgm:cxn modelId="{AB48FD23-3C25-4EC5-BF9A-9ACBE03C1168}" type="presOf" srcId="{9CC53144-438C-4AF6-BDFA-C90FB96CE6DA}" destId="{37E36BB8-6CFE-447F-BAEF-2A88C0336F3B}" srcOrd="0" destOrd="0" presId="urn:microsoft.com/office/officeart/2005/8/layout/cycle6"/>
    <dgm:cxn modelId="{687ED87A-B7B2-48DC-8D12-D42BC8109197}" srcId="{5CBDB8CC-5812-4345-AEE3-530BA5768852}" destId="{119EFF04-E06F-4FBB-8E0D-5C4E9ECE7DEC}" srcOrd="1" destOrd="0" parTransId="{18B4B0C4-3CE8-49A0-AA35-ABD99E09F858}" sibTransId="{344B1DC4-0383-486B-90D1-C5148398CE9E}"/>
    <dgm:cxn modelId="{0F255E23-08CC-43E7-A278-9DD68A321D34}" type="presOf" srcId="{119EFF04-E06F-4FBB-8E0D-5C4E9ECE7DEC}" destId="{377A0B5C-1150-4238-AA51-C4940ACEBD38}" srcOrd="0" destOrd="0" presId="urn:microsoft.com/office/officeart/2005/8/layout/cycle6"/>
    <dgm:cxn modelId="{7C2A2EA7-01E3-44D1-848B-522BE76990CD}" type="presOf" srcId="{187CFDF4-A6EB-4274-B2F6-F7D84A910C1A}" destId="{3DCD8A54-22DD-44F0-A066-82DC7E964508}" srcOrd="0" destOrd="0" presId="urn:microsoft.com/office/officeart/2005/8/layout/cycle6"/>
    <dgm:cxn modelId="{08F026F8-1ABD-44E2-9CBD-9AFE882341E1}" type="presOf" srcId="{5CBDB8CC-5812-4345-AEE3-530BA5768852}" destId="{0059E310-EE8A-446D-8CE5-C65CD7CCAA22}" srcOrd="0" destOrd="0" presId="urn:microsoft.com/office/officeart/2005/8/layout/cycle6"/>
    <dgm:cxn modelId="{FC040A5D-B2F8-4F8A-B04B-C530780D2957}" srcId="{5CBDB8CC-5812-4345-AEE3-530BA5768852}" destId="{DE0939F6-4CF8-43CB-BBDF-D60D07648B69}" srcOrd="0" destOrd="0" parTransId="{F0A080E5-09FA-42E0-9549-464F5453A13D}" sibTransId="{8707896C-E679-4116-A9F5-6DE84D2BD941}"/>
    <dgm:cxn modelId="{7A155CDB-D17E-4F38-9CA3-E3B982B8B1D7}" type="presParOf" srcId="{0059E310-EE8A-446D-8CE5-C65CD7CCAA22}" destId="{410624BB-0715-4C5F-945D-B98AE17B919D}" srcOrd="0" destOrd="0" presId="urn:microsoft.com/office/officeart/2005/8/layout/cycle6"/>
    <dgm:cxn modelId="{6FC99C8C-D362-4906-B2AA-358D2F719FA0}" type="presParOf" srcId="{0059E310-EE8A-446D-8CE5-C65CD7CCAA22}" destId="{D08DB67E-7C71-4694-A426-4EC2B116487B}" srcOrd="1" destOrd="0" presId="urn:microsoft.com/office/officeart/2005/8/layout/cycle6"/>
    <dgm:cxn modelId="{040FEBF8-1C8C-49B8-AA74-2F9EF7C110F9}" type="presParOf" srcId="{0059E310-EE8A-446D-8CE5-C65CD7CCAA22}" destId="{E63F64F6-C3F0-4727-AA00-6C4F7116DD4D}" srcOrd="2" destOrd="0" presId="urn:microsoft.com/office/officeart/2005/8/layout/cycle6"/>
    <dgm:cxn modelId="{1E1289D6-5EB9-43C1-A91B-B894BD4BE278}" type="presParOf" srcId="{0059E310-EE8A-446D-8CE5-C65CD7CCAA22}" destId="{377A0B5C-1150-4238-AA51-C4940ACEBD38}" srcOrd="3" destOrd="0" presId="urn:microsoft.com/office/officeart/2005/8/layout/cycle6"/>
    <dgm:cxn modelId="{0DF524D8-AB24-4664-B428-897E735313B6}" type="presParOf" srcId="{0059E310-EE8A-446D-8CE5-C65CD7CCAA22}" destId="{08AC75FC-D135-40C8-84AD-D104CC128AE1}" srcOrd="4" destOrd="0" presId="urn:microsoft.com/office/officeart/2005/8/layout/cycle6"/>
    <dgm:cxn modelId="{C044E7D4-9C18-4F54-A9E6-56BAC05E4D07}" type="presParOf" srcId="{0059E310-EE8A-446D-8CE5-C65CD7CCAA22}" destId="{8FB9F146-AC8B-4CD1-A4BB-A7F97F397601}" srcOrd="5" destOrd="0" presId="urn:microsoft.com/office/officeart/2005/8/layout/cycle6"/>
    <dgm:cxn modelId="{C3DD6814-6F4B-4126-8B39-305A01AE2E19}" type="presParOf" srcId="{0059E310-EE8A-446D-8CE5-C65CD7CCAA22}" destId="{B009BFB8-5630-458D-8ADF-2E2C4EEBBEF9}" srcOrd="6" destOrd="0" presId="urn:microsoft.com/office/officeart/2005/8/layout/cycle6"/>
    <dgm:cxn modelId="{FCD596EB-A7DF-4659-921B-354D0949913A}" type="presParOf" srcId="{0059E310-EE8A-446D-8CE5-C65CD7CCAA22}" destId="{89B5997B-BF2E-429D-8D31-BEEF6AB4FF62}" srcOrd="7" destOrd="0" presId="urn:microsoft.com/office/officeart/2005/8/layout/cycle6"/>
    <dgm:cxn modelId="{8E87EA46-16E9-4022-8BBF-1C6E40B76B23}" type="presParOf" srcId="{0059E310-EE8A-446D-8CE5-C65CD7CCAA22}" destId="{222C6273-7472-4A70-B446-559B97001B38}" srcOrd="8" destOrd="0" presId="urn:microsoft.com/office/officeart/2005/8/layout/cycle6"/>
    <dgm:cxn modelId="{8E85A7FC-B158-499B-8A1F-8C3251BD87B3}" type="presParOf" srcId="{0059E310-EE8A-446D-8CE5-C65CD7CCAA22}" destId="{3DCD8A54-22DD-44F0-A066-82DC7E964508}" srcOrd="9" destOrd="0" presId="urn:microsoft.com/office/officeart/2005/8/layout/cycle6"/>
    <dgm:cxn modelId="{6D6C36FD-5BC7-44DB-B053-077699DAD69E}" type="presParOf" srcId="{0059E310-EE8A-446D-8CE5-C65CD7CCAA22}" destId="{46B46F8C-D4FB-4B85-B354-20F1C938B9F6}" srcOrd="10" destOrd="0" presId="urn:microsoft.com/office/officeart/2005/8/layout/cycle6"/>
    <dgm:cxn modelId="{6CDBDFC0-AFE5-4EDE-B509-B26EC09FB5CE}" type="presParOf" srcId="{0059E310-EE8A-446D-8CE5-C65CD7CCAA22}" destId="{AA0211BB-3800-44E9-9D1D-D84EE68686F6}" srcOrd="11" destOrd="0" presId="urn:microsoft.com/office/officeart/2005/8/layout/cycle6"/>
    <dgm:cxn modelId="{ABA1FD15-5EBE-4FAC-A694-3E768547FFFA}" type="presParOf" srcId="{0059E310-EE8A-446D-8CE5-C65CD7CCAA22}" destId="{2BACECD9-D37C-4C1D-A7B4-B1ED0BDF9E07}" srcOrd="12" destOrd="0" presId="urn:microsoft.com/office/officeart/2005/8/layout/cycle6"/>
    <dgm:cxn modelId="{FCC41EF9-6F3A-4285-BDFA-CA1E9962C07C}" type="presParOf" srcId="{0059E310-EE8A-446D-8CE5-C65CD7CCAA22}" destId="{F0FE9C7B-120C-49FE-8E50-DFA85D1800BD}" srcOrd="13" destOrd="0" presId="urn:microsoft.com/office/officeart/2005/8/layout/cycle6"/>
    <dgm:cxn modelId="{5B242D24-239D-4C4E-9595-7C04ED20C8B3}" type="presParOf" srcId="{0059E310-EE8A-446D-8CE5-C65CD7CCAA22}" destId="{37E36BB8-6CFE-447F-BAEF-2A88C0336F3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DAECB9-B3D9-4833-90A9-E627386B910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0DA1B26-AD30-4F79-87EE-687E23FCA557}" type="pres">
      <dgm:prSet presAssocID="{75DAECB9-B3D9-4833-90A9-E627386B9105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F573A5F8-B817-4B65-942D-846AA6A6F9AA}" type="presOf" srcId="{75DAECB9-B3D9-4833-90A9-E627386B9105}" destId="{80DA1B26-AD30-4F79-87EE-687E23FCA557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94125-B7D4-4F2E-91F6-71823710783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1803BD-2203-4E13-8444-0ACC3C2A6ACA}">
      <dgm:prSet phldrT="[Text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fa-IR" sz="3200" b="1" dirty="0" smtClean="0">
              <a:solidFill>
                <a:schemeClr val="bg1"/>
              </a:solidFill>
              <a:cs typeface="B Titr" panose="00000700000000000000" pitchFamily="2" charset="-78"/>
            </a:rPr>
            <a:t>فارغ التحصیلان و </a:t>
          </a:r>
        </a:p>
        <a:p>
          <a:r>
            <a:rPr lang="fa-IR" sz="3200" b="1" dirty="0" smtClean="0">
              <a:solidFill>
                <a:schemeClr val="bg1"/>
              </a:solidFill>
              <a:cs typeface="B Titr" panose="00000700000000000000" pitchFamily="2" charset="-78"/>
            </a:rPr>
            <a:t>دانش آموختگان دانشگاهی</a:t>
          </a:r>
          <a:endParaRPr lang="en-US" sz="3200" b="1" dirty="0">
            <a:solidFill>
              <a:schemeClr val="bg1"/>
            </a:solidFill>
            <a:cs typeface="B Titr" panose="00000700000000000000" pitchFamily="2" charset="-78"/>
          </a:endParaRPr>
        </a:p>
      </dgm:t>
    </dgm:pt>
    <dgm:pt modelId="{F8D9494F-4F4B-41FA-89A3-36653885C03F}" type="parTrans" cxnId="{981C8881-FAC4-415C-A1DF-1B059D5E45C6}">
      <dgm:prSet/>
      <dgm:spPr/>
      <dgm:t>
        <a:bodyPr/>
        <a:lstStyle/>
        <a:p>
          <a:endParaRPr lang="en-US"/>
        </a:p>
      </dgm:t>
    </dgm:pt>
    <dgm:pt modelId="{785EB67A-E7FB-4DD7-94B7-5363790D1B16}" type="sibTrans" cxnId="{981C8881-FAC4-415C-A1DF-1B059D5E45C6}">
      <dgm:prSet/>
      <dgm:spPr/>
      <dgm:t>
        <a:bodyPr/>
        <a:lstStyle/>
        <a:p>
          <a:endParaRPr lang="en-US"/>
        </a:p>
      </dgm:t>
    </dgm:pt>
    <dgm:pt modelId="{B999AFB4-C1DB-4C17-8391-6D1BB8B499D0}">
      <dgm:prSet phldrT="[Text]" custT="1"/>
      <dgm:spPr>
        <a:solidFill>
          <a:srgbClr val="00B050"/>
        </a:solidFill>
      </dgm:spPr>
      <dgm:t>
        <a:bodyPr/>
        <a:lstStyle/>
        <a:p>
          <a:r>
            <a:rPr lang="fa-IR" sz="2800" b="1" dirty="0" smtClean="0">
              <a:solidFill>
                <a:srgbClr val="FFFF00"/>
              </a:solidFill>
              <a:cs typeface="B Nazanin" panose="00000400000000000000" pitchFamily="2" charset="-78"/>
            </a:rPr>
            <a:t>استان لرستان با 539 درصد و خراسان رضوی با 369 درصد تحقق برنامه غیرمتعارف داشته اند. </a:t>
          </a:r>
          <a:endParaRPr lang="en-US" sz="2800" b="1" dirty="0">
            <a:solidFill>
              <a:srgbClr val="FFFF00"/>
            </a:solidFill>
            <a:cs typeface="B Nazanin" panose="00000400000000000000" pitchFamily="2" charset="-78"/>
          </a:endParaRPr>
        </a:p>
      </dgm:t>
    </dgm:pt>
    <dgm:pt modelId="{C86D3E86-F8CA-4182-B27B-601AF2CF7B65}" type="parTrans" cxnId="{0AC9038E-EEB7-42B8-AB70-C150B1CB1AF2}">
      <dgm:prSet/>
      <dgm:spPr>
        <a:noFill/>
      </dgm:spPr>
      <dgm:t>
        <a:bodyPr/>
        <a:lstStyle/>
        <a:p>
          <a:endParaRPr lang="en-US"/>
        </a:p>
      </dgm:t>
    </dgm:pt>
    <dgm:pt modelId="{4A2454BD-A7EA-401B-ADC4-FE8118190911}" type="sibTrans" cxnId="{0AC9038E-EEB7-42B8-AB70-C150B1CB1AF2}">
      <dgm:prSet/>
      <dgm:spPr/>
      <dgm:t>
        <a:bodyPr/>
        <a:lstStyle/>
        <a:p>
          <a:endParaRPr lang="en-US"/>
        </a:p>
      </dgm:t>
    </dgm:pt>
    <dgm:pt modelId="{6439E8EE-7870-4AA0-8A94-F9D99164E05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a-IR" sz="2000" b="1" dirty="0" smtClean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rPr>
            <a:t>استان تهران با تحقق 32 درصد کمترین میزان تحقق برنامه را در شش ماهه اول سال داشته است. </a:t>
          </a:r>
          <a:endParaRPr lang="en-US" sz="2000" b="1" dirty="0">
            <a:solidFill>
              <a:schemeClr val="accent4">
                <a:lumMod val="50000"/>
              </a:schemeClr>
            </a:solidFill>
            <a:cs typeface="B Nazanin" panose="00000400000000000000" pitchFamily="2" charset="-78"/>
          </a:endParaRPr>
        </a:p>
      </dgm:t>
    </dgm:pt>
    <dgm:pt modelId="{F21A6FED-91FA-4584-A5C2-5D15FF3F89E9}" type="parTrans" cxnId="{02D3827F-CC07-460E-8464-9E7BAF60F8D5}">
      <dgm:prSet/>
      <dgm:spPr/>
      <dgm:t>
        <a:bodyPr/>
        <a:lstStyle/>
        <a:p>
          <a:endParaRPr lang="en-US"/>
        </a:p>
      </dgm:t>
    </dgm:pt>
    <dgm:pt modelId="{B5CCC5E7-21F6-4D49-BBD4-1D82A6A0803B}" type="sibTrans" cxnId="{02D3827F-CC07-460E-8464-9E7BAF60F8D5}">
      <dgm:prSet/>
      <dgm:spPr/>
      <dgm:t>
        <a:bodyPr/>
        <a:lstStyle/>
        <a:p>
          <a:endParaRPr lang="en-US"/>
        </a:p>
      </dgm:t>
    </dgm:pt>
    <dgm:pt modelId="{BB2F31DA-AB80-4903-8377-ACC6639EADD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a-IR" sz="2000" b="1" dirty="0" smtClean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rPr>
            <a:t>در این گروه هدف در شش ماهه اول سال تعداد 10357 نفر آموزش دیده اند. </a:t>
          </a:r>
          <a:endParaRPr lang="en-US" sz="2000" b="1" dirty="0">
            <a:solidFill>
              <a:schemeClr val="accent4">
                <a:lumMod val="50000"/>
              </a:schemeClr>
            </a:solidFill>
            <a:cs typeface="B Nazanin" panose="00000400000000000000" pitchFamily="2" charset="-78"/>
          </a:endParaRPr>
        </a:p>
      </dgm:t>
    </dgm:pt>
    <dgm:pt modelId="{4C804BB4-AFC3-42D2-99E4-4BC6C14107A4}" type="parTrans" cxnId="{D43EE75F-0703-4B60-8324-806EEE54CE4C}">
      <dgm:prSet/>
      <dgm:spPr>
        <a:noFill/>
      </dgm:spPr>
      <dgm:t>
        <a:bodyPr/>
        <a:lstStyle/>
        <a:p>
          <a:endParaRPr lang="en-US"/>
        </a:p>
      </dgm:t>
    </dgm:pt>
    <dgm:pt modelId="{B2CB3790-2663-4D7C-B52F-BE12F6E219FC}" type="sibTrans" cxnId="{D43EE75F-0703-4B60-8324-806EEE54CE4C}">
      <dgm:prSet/>
      <dgm:spPr/>
      <dgm:t>
        <a:bodyPr/>
        <a:lstStyle/>
        <a:p>
          <a:endParaRPr lang="en-US"/>
        </a:p>
      </dgm:t>
    </dgm:pt>
    <dgm:pt modelId="{C35FFDB1-2241-4AB5-8FBE-09BE74762D5A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a-IR" sz="2400" b="1" dirty="0" smtClean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rPr>
            <a:t>122 درصد تعهدات 6 ماهه تحقق یافته است.</a:t>
          </a:r>
          <a:endParaRPr lang="en-US" sz="2400" b="1" dirty="0">
            <a:solidFill>
              <a:schemeClr val="accent4">
                <a:lumMod val="50000"/>
              </a:schemeClr>
            </a:solidFill>
            <a:cs typeface="B Nazanin" panose="00000400000000000000" pitchFamily="2" charset="-78"/>
          </a:endParaRPr>
        </a:p>
      </dgm:t>
    </dgm:pt>
    <dgm:pt modelId="{3988B3E3-8263-40F2-855B-9DCF6D8A6119}" type="parTrans" cxnId="{3603F991-EA44-428F-8CA3-CBDCA9CC0FC6}">
      <dgm:prSet/>
      <dgm:spPr/>
      <dgm:t>
        <a:bodyPr/>
        <a:lstStyle/>
        <a:p>
          <a:endParaRPr lang="en-US"/>
        </a:p>
      </dgm:t>
    </dgm:pt>
    <dgm:pt modelId="{71E1DD88-4540-4217-AEC4-ACE76909F3F8}" type="sibTrans" cxnId="{3603F991-EA44-428F-8CA3-CBDCA9CC0FC6}">
      <dgm:prSet/>
      <dgm:spPr/>
      <dgm:t>
        <a:bodyPr/>
        <a:lstStyle/>
        <a:p>
          <a:endParaRPr lang="en-US"/>
        </a:p>
      </dgm:t>
    </dgm:pt>
    <dgm:pt modelId="{7115A4C4-7C46-4A21-9D17-4BD9494DD914}" type="pres">
      <dgm:prSet presAssocID="{15D94125-B7D4-4F2E-91F6-7182371078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3FC6D8-3B64-4217-A609-560089340B5C}" type="pres">
      <dgm:prSet presAssocID="{911803BD-2203-4E13-8444-0ACC3C2A6ACA}" presName="centerShape" presStyleLbl="node0" presStyleIdx="0" presStyleCnt="1" custScaleX="401198" custScaleY="166971" custLinFactNeighborX="-3320" custLinFactNeighborY="-61931"/>
      <dgm:spPr/>
      <dgm:t>
        <a:bodyPr/>
        <a:lstStyle/>
        <a:p>
          <a:endParaRPr lang="en-US"/>
        </a:p>
      </dgm:t>
    </dgm:pt>
    <dgm:pt modelId="{F074CF73-B590-4CCA-8073-920FC6DF2A57}" type="pres">
      <dgm:prSet presAssocID="{C86D3E86-F8CA-4182-B27B-601AF2CF7B65}" presName="parTrans" presStyleLbl="sibTrans2D1" presStyleIdx="0" presStyleCnt="4" custFlipHor="1" custScaleX="208854" custLinFactNeighborX="1"/>
      <dgm:spPr/>
      <dgm:t>
        <a:bodyPr/>
        <a:lstStyle/>
        <a:p>
          <a:endParaRPr lang="en-US"/>
        </a:p>
      </dgm:t>
    </dgm:pt>
    <dgm:pt modelId="{F2C96CB5-2188-4AC0-AAAC-11884156DE9F}" type="pres">
      <dgm:prSet presAssocID="{C86D3E86-F8CA-4182-B27B-601AF2CF7B6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4FE27C6-82E7-495E-B474-6943064721EF}" type="pres">
      <dgm:prSet presAssocID="{B999AFB4-C1DB-4C17-8391-6D1BB8B499D0}" presName="node" presStyleLbl="node1" presStyleIdx="0" presStyleCnt="4" custScaleX="296484" custScaleY="171926" custRadScaleRad="117909" custRadScaleInc="-287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B0EF9-38C5-41AF-B167-4B205425F768}" type="pres">
      <dgm:prSet presAssocID="{F21A6FED-91FA-4584-A5C2-5D15FF3F89E9}" presName="parTrans" presStyleLbl="sibTrans2D1" presStyleIdx="1" presStyleCnt="4" custLinFactX="482987" custLinFactY="306985" custLinFactNeighborX="500000" custLinFactNeighborY="400000"/>
      <dgm:spPr/>
      <dgm:t>
        <a:bodyPr/>
        <a:lstStyle/>
        <a:p>
          <a:endParaRPr lang="en-US"/>
        </a:p>
      </dgm:t>
    </dgm:pt>
    <dgm:pt modelId="{116DDE48-1733-4B9E-9DA9-2FF402487EA0}" type="pres">
      <dgm:prSet presAssocID="{F21A6FED-91FA-4584-A5C2-5D15FF3F89E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C3E38DC-F48B-48E7-932C-1E10B8B3C912}" type="pres">
      <dgm:prSet presAssocID="{6439E8EE-7870-4AA0-8A94-F9D99164E05B}" presName="node" presStyleLbl="node1" presStyleIdx="1" presStyleCnt="4" custScaleX="176838" custScaleY="176288" custRadScaleRad="110973" custRadScaleInc="799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F9C1D-B1D6-4898-AD5E-876D38B83C0D}" type="pres">
      <dgm:prSet presAssocID="{4C804BB4-AFC3-42D2-99E4-4BC6C14107A4}" presName="parTrans" presStyleLbl="sibTrans2D1" presStyleIdx="2" presStyleCnt="4" custAng="183691" custFlipHor="1" custScaleX="517071" custScaleY="100695" custLinFactNeighborY="26246"/>
      <dgm:spPr/>
      <dgm:t>
        <a:bodyPr/>
        <a:lstStyle/>
        <a:p>
          <a:endParaRPr lang="en-US"/>
        </a:p>
      </dgm:t>
    </dgm:pt>
    <dgm:pt modelId="{B6DA3ABF-BCE7-4AD2-9176-A9BE9F8AD8A1}" type="pres">
      <dgm:prSet presAssocID="{4C804BB4-AFC3-42D2-99E4-4BC6C14107A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9D14300-4AF1-4FE2-A01C-9964A6215443}" type="pres">
      <dgm:prSet presAssocID="{BB2F31DA-AB80-4903-8377-ACC6639EADDD}" presName="node" presStyleLbl="node1" presStyleIdx="2" presStyleCnt="4" custScaleX="190381" custScaleY="158940" custRadScaleRad="187655" custRadScaleInc="-217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08A3B-EF38-4CD5-83BA-10A9EDFA7C3B}" type="pres">
      <dgm:prSet presAssocID="{3988B3E3-8263-40F2-855B-9DCF6D8A6119}" presName="parTrans" presStyleLbl="sibTrans2D1" presStyleIdx="3" presStyleCnt="4" custScaleX="268653" custLinFactX="7736931" custLinFactY="400000" custLinFactNeighborX="7800000" custLinFactNeighborY="439988"/>
      <dgm:spPr/>
      <dgm:t>
        <a:bodyPr/>
        <a:lstStyle/>
        <a:p>
          <a:endParaRPr lang="en-US"/>
        </a:p>
      </dgm:t>
    </dgm:pt>
    <dgm:pt modelId="{3096D386-BC56-45EF-A5D2-F9094218A7BA}" type="pres">
      <dgm:prSet presAssocID="{3988B3E3-8263-40F2-855B-9DCF6D8A611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4C2204F-0227-47EC-9A2A-BBF2EFE0DA84}" type="pres">
      <dgm:prSet presAssocID="{C35FFDB1-2241-4AB5-8FBE-09BE74762D5A}" presName="node" presStyleLbl="node1" presStyleIdx="3" presStyleCnt="4" custScaleX="142460" custScaleY="136142" custRadScaleRad="203323" custRadScaleInc="19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9038E-EEB7-42B8-AB70-C150B1CB1AF2}" srcId="{911803BD-2203-4E13-8444-0ACC3C2A6ACA}" destId="{B999AFB4-C1DB-4C17-8391-6D1BB8B499D0}" srcOrd="0" destOrd="0" parTransId="{C86D3E86-F8CA-4182-B27B-601AF2CF7B65}" sibTransId="{4A2454BD-A7EA-401B-ADC4-FE8118190911}"/>
    <dgm:cxn modelId="{981C8881-FAC4-415C-A1DF-1B059D5E45C6}" srcId="{15D94125-B7D4-4F2E-91F6-71823710783B}" destId="{911803BD-2203-4E13-8444-0ACC3C2A6ACA}" srcOrd="0" destOrd="0" parTransId="{F8D9494F-4F4B-41FA-89A3-36653885C03F}" sibTransId="{785EB67A-E7FB-4DD7-94B7-5363790D1B16}"/>
    <dgm:cxn modelId="{8B9A6FA0-B1DA-4B6E-89F3-0E96E57489AD}" type="presOf" srcId="{F21A6FED-91FA-4584-A5C2-5D15FF3F89E9}" destId="{E9DB0EF9-38C5-41AF-B167-4B205425F768}" srcOrd="0" destOrd="0" presId="urn:microsoft.com/office/officeart/2005/8/layout/radial5"/>
    <dgm:cxn modelId="{3603F991-EA44-428F-8CA3-CBDCA9CC0FC6}" srcId="{911803BD-2203-4E13-8444-0ACC3C2A6ACA}" destId="{C35FFDB1-2241-4AB5-8FBE-09BE74762D5A}" srcOrd="3" destOrd="0" parTransId="{3988B3E3-8263-40F2-855B-9DCF6D8A6119}" sibTransId="{71E1DD88-4540-4217-AEC4-ACE76909F3F8}"/>
    <dgm:cxn modelId="{279F5FFE-F9EA-4485-A32C-5DA8CC49C772}" type="presOf" srcId="{C86D3E86-F8CA-4182-B27B-601AF2CF7B65}" destId="{F074CF73-B590-4CCA-8073-920FC6DF2A57}" srcOrd="0" destOrd="0" presId="urn:microsoft.com/office/officeart/2005/8/layout/radial5"/>
    <dgm:cxn modelId="{0DE4F925-BE75-41A2-ADF2-6A30D5C168AD}" type="presOf" srcId="{15D94125-B7D4-4F2E-91F6-71823710783B}" destId="{7115A4C4-7C46-4A21-9D17-4BD9494DD914}" srcOrd="0" destOrd="0" presId="urn:microsoft.com/office/officeart/2005/8/layout/radial5"/>
    <dgm:cxn modelId="{02D3827F-CC07-460E-8464-9E7BAF60F8D5}" srcId="{911803BD-2203-4E13-8444-0ACC3C2A6ACA}" destId="{6439E8EE-7870-4AA0-8A94-F9D99164E05B}" srcOrd="1" destOrd="0" parTransId="{F21A6FED-91FA-4584-A5C2-5D15FF3F89E9}" sibTransId="{B5CCC5E7-21F6-4D49-BBD4-1D82A6A0803B}"/>
    <dgm:cxn modelId="{F6AB468E-97A5-4DA0-8B07-D3A82DAAFCFE}" type="presOf" srcId="{4C804BB4-AFC3-42D2-99E4-4BC6C14107A4}" destId="{D68F9C1D-B1D6-4898-AD5E-876D38B83C0D}" srcOrd="0" destOrd="0" presId="urn:microsoft.com/office/officeart/2005/8/layout/radial5"/>
    <dgm:cxn modelId="{3015326C-BF30-41E2-AF67-F30732990E94}" type="presOf" srcId="{C86D3E86-F8CA-4182-B27B-601AF2CF7B65}" destId="{F2C96CB5-2188-4AC0-AAAC-11884156DE9F}" srcOrd="1" destOrd="0" presId="urn:microsoft.com/office/officeart/2005/8/layout/radial5"/>
    <dgm:cxn modelId="{6F09E372-E20B-4D22-8295-ECC06BEABB9D}" type="presOf" srcId="{6439E8EE-7870-4AA0-8A94-F9D99164E05B}" destId="{1C3E38DC-F48B-48E7-932C-1E10B8B3C912}" srcOrd="0" destOrd="0" presId="urn:microsoft.com/office/officeart/2005/8/layout/radial5"/>
    <dgm:cxn modelId="{2653CE36-D0F3-411C-9B98-5332846C4E4F}" type="presOf" srcId="{3988B3E3-8263-40F2-855B-9DCF6D8A6119}" destId="{3096D386-BC56-45EF-A5D2-F9094218A7BA}" srcOrd="1" destOrd="0" presId="urn:microsoft.com/office/officeart/2005/8/layout/radial5"/>
    <dgm:cxn modelId="{D6F3B556-0514-4EB7-8F76-C66AC5777E20}" type="presOf" srcId="{BB2F31DA-AB80-4903-8377-ACC6639EADDD}" destId="{E9D14300-4AF1-4FE2-A01C-9964A6215443}" srcOrd="0" destOrd="0" presId="urn:microsoft.com/office/officeart/2005/8/layout/radial5"/>
    <dgm:cxn modelId="{26D6380B-58DB-4812-ABB9-F8330F219722}" type="presOf" srcId="{4C804BB4-AFC3-42D2-99E4-4BC6C14107A4}" destId="{B6DA3ABF-BCE7-4AD2-9176-A9BE9F8AD8A1}" srcOrd="1" destOrd="0" presId="urn:microsoft.com/office/officeart/2005/8/layout/radial5"/>
    <dgm:cxn modelId="{82DB6559-E521-4A78-A98E-A212B0B27B7E}" type="presOf" srcId="{3988B3E3-8263-40F2-855B-9DCF6D8A6119}" destId="{85208A3B-EF38-4CD5-83BA-10A9EDFA7C3B}" srcOrd="0" destOrd="0" presId="urn:microsoft.com/office/officeart/2005/8/layout/radial5"/>
    <dgm:cxn modelId="{0B94AC51-7E07-4923-B123-6E8184DF3271}" type="presOf" srcId="{B999AFB4-C1DB-4C17-8391-6D1BB8B499D0}" destId="{F4FE27C6-82E7-495E-B474-6943064721EF}" srcOrd="0" destOrd="0" presId="urn:microsoft.com/office/officeart/2005/8/layout/radial5"/>
    <dgm:cxn modelId="{223FC86B-E519-448E-B674-6E35C5747708}" type="presOf" srcId="{911803BD-2203-4E13-8444-0ACC3C2A6ACA}" destId="{513FC6D8-3B64-4217-A609-560089340B5C}" srcOrd="0" destOrd="0" presId="urn:microsoft.com/office/officeart/2005/8/layout/radial5"/>
    <dgm:cxn modelId="{D43EE75F-0703-4B60-8324-806EEE54CE4C}" srcId="{911803BD-2203-4E13-8444-0ACC3C2A6ACA}" destId="{BB2F31DA-AB80-4903-8377-ACC6639EADDD}" srcOrd="2" destOrd="0" parTransId="{4C804BB4-AFC3-42D2-99E4-4BC6C14107A4}" sibTransId="{B2CB3790-2663-4D7C-B52F-BE12F6E219FC}"/>
    <dgm:cxn modelId="{884968E2-BFD2-4425-9DFB-24A2CDAB97A8}" type="presOf" srcId="{C35FFDB1-2241-4AB5-8FBE-09BE74762D5A}" destId="{94C2204F-0227-47EC-9A2A-BBF2EFE0DA84}" srcOrd="0" destOrd="0" presId="urn:microsoft.com/office/officeart/2005/8/layout/radial5"/>
    <dgm:cxn modelId="{1A78CD88-F300-4E78-804A-AEA15A7ACD9D}" type="presOf" srcId="{F21A6FED-91FA-4584-A5C2-5D15FF3F89E9}" destId="{116DDE48-1733-4B9E-9DA9-2FF402487EA0}" srcOrd="1" destOrd="0" presId="urn:microsoft.com/office/officeart/2005/8/layout/radial5"/>
    <dgm:cxn modelId="{C45311DD-254E-4953-B1F9-48BD2A1384D2}" type="presParOf" srcId="{7115A4C4-7C46-4A21-9D17-4BD9494DD914}" destId="{513FC6D8-3B64-4217-A609-560089340B5C}" srcOrd="0" destOrd="0" presId="urn:microsoft.com/office/officeart/2005/8/layout/radial5"/>
    <dgm:cxn modelId="{BD174F34-BABB-4644-A1FD-A9AFBDA5FD13}" type="presParOf" srcId="{7115A4C4-7C46-4A21-9D17-4BD9494DD914}" destId="{F074CF73-B590-4CCA-8073-920FC6DF2A57}" srcOrd="1" destOrd="0" presId="urn:microsoft.com/office/officeart/2005/8/layout/radial5"/>
    <dgm:cxn modelId="{E0554489-21D5-4F3E-9644-E2275FC32CE2}" type="presParOf" srcId="{F074CF73-B590-4CCA-8073-920FC6DF2A57}" destId="{F2C96CB5-2188-4AC0-AAAC-11884156DE9F}" srcOrd="0" destOrd="0" presId="urn:microsoft.com/office/officeart/2005/8/layout/radial5"/>
    <dgm:cxn modelId="{C67EE64A-E525-4EC5-AFD3-EFB478ED935D}" type="presParOf" srcId="{7115A4C4-7C46-4A21-9D17-4BD9494DD914}" destId="{F4FE27C6-82E7-495E-B474-6943064721EF}" srcOrd="2" destOrd="0" presId="urn:microsoft.com/office/officeart/2005/8/layout/radial5"/>
    <dgm:cxn modelId="{D40F6849-B469-4E73-B7A9-B0AE8FFCB814}" type="presParOf" srcId="{7115A4C4-7C46-4A21-9D17-4BD9494DD914}" destId="{E9DB0EF9-38C5-41AF-B167-4B205425F768}" srcOrd="3" destOrd="0" presId="urn:microsoft.com/office/officeart/2005/8/layout/radial5"/>
    <dgm:cxn modelId="{ABA086AB-6F7D-40D9-B0EE-8D62CE3EF90E}" type="presParOf" srcId="{E9DB0EF9-38C5-41AF-B167-4B205425F768}" destId="{116DDE48-1733-4B9E-9DA9-2FF402487EA0}" srcOrd="0" destOrd="0" presId="urn:microsoft.com/office/officeart/2005/8/layout/radial5"/>
    <dgm:cxn modelId="{238277D1-9F94-49B9-A99B-0AC6F5D5FB3A}" type="presParOf" srcId="{7115A4C4-7C46-4A21-9D17-4BD9494DD914}" destId="{1C3E38DC-F48B-48E7-932C-1E10B8B3C912}" srcOrd="4" destOrd="0" presId="urn:microsoft.com/office/officeart/2005/8/layout/radial5"/>
    <dgm:cxn modelId="{7F53AECC-0F90-4624-B627-8118CD1AF78F}" type="presParOf" srcId="{7115A4C4-7C46-4A21-9D17-4BD9494DD914}" destId="{D68F9C1D-B1D6-4898-AD5E-876D38B83C0D}" srcOrd="5" destOrd="0" presId="urn:microsoft.com/office/officeart/2005/8/layout/radial5"/>
    <dgm:cxn modelId="{9FF620B3-A78E-4667-9DDB-2027D33B3476}" type="presParOf" srcId="{D68F9C1D-B1D6-4898-AD5E-876D38B83C0D}" destId="{B6DA3ABF-BCE7-4AD2-9176-A9BE9F8AD8A1}" srcOrd="0" destOrd="0" presId="urn:microsoft.com/office/officeart/2005/8/layout/radial5"/>
    <dgm:cxn modelId="{DA407657-14C3-404C-9F3D-753EC4CF5B7E}" type="presParOf" srcId="{7115A4C4-7C46-4A21-9D17-4BD9494DD914}" destId="{E9D14300-4AF1-4FE2-A01C-9964A6215443}" srcOrd="6" destOrd="0" presId="urn:microsoft.com/office/officeart/2005/8/layout/radial5"/>
    <dgm:cxn modelId="{97205462-08F6-4FF5-8D28-31312C76C879}" type="presParOf" srcId="{7115A4C4-7C46-4A21-9D17-4BD9494DD914}" destId="{85208A3B-EF38-4CD5-83BA-10A9EDFA7C3B}" srcOrd="7" destOrd="0" presId="urn:microsoft.com/office/officeart/2005/8/layout/radial5"/>
    <dgm:cxn modelId="{EB816AD8-457A-44B7-A954-B283A6BE976B}" type="presParOf" srcId="{85208A3B-EF38-4CD5-83BA-10A9EDFA7C3B}" destId="{3096D386-BC56-45EF-A5D2-F9094218A7BA}" srcOrd="0" destOrd="0" presId="urn:microsoft.com/office/officeart/2005/8/layout/radial5"/>
    <dgm:cxn modelId="{BBDD91A0-1EC2-47BA-8A00-14E27D10DB9D}" type="presParOf" srcId="{7115A4C4-7C46-4A21-9D17-4BD9494DD914}" destId="{94C2204F-0227-47EC-9A2A-BBF2EFE0DA8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8362D6-347C-4901-8A56-109CFE0F591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3084A7-AB15-4409-9EC2-D6AE0DAC2A1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fa-IR" sz="6600" b="1" dirty="0" smtClean="0">
              <a:cs typeface="B Titr" panose="00000700000000000000" pitchFamily="2" charset="-78"/>
            </a:rPr>
            <a:t>دانش آموزان</a:t>
          </a:r>
          <a:endParaRPr lang="en-US" sz="6600" b="1" dirty="0">
            <a:cs typeface="B Titr" panose="00000700000000000000" pitchFamily="2" charset="-78"/>
          </a:endParaRPr>
        </a:p>
      </dgm:t>
    </dgm:pt>
    <dgm:pt modelId="{5C9ACB45-00FF-4A92-84F5-65476AA1A9EC}" type="parTrans" cxnId="{7FFDEEC7-9CAD-45AD-95ED-61ACD7F51266}">
      <dgm:prSet/>
      <dgm:spPr/>
      <dgm:t>
        <a:bodyPr/>
        <a:lstStyle/>
        <a:p>
          <a:endParaRPr lang="en-US"/>
        </a:p>
      </dgm:t>
    </dgm:pt>
    <dgm:pt modelId="{AB9235C0-F576-4455-9AA7-A67CD43B7B34}" type="sibTrans" cxnId="{7FFDEEC7-9CAD-45AD-95ED-61ACD7F51266}">
      <dgm:prSet/>
      <dgm:spPr>
        <a:noFill/>
      </dgm:spPr>
      <dgm:t>
        <a:bodyPr/>
        <a:lstStyle/>
        <a:p>
          <a:endParaRPr lang="en-US"/>
        </a:p>
      </dgm:t>
    </dgm:pt>
    <dgm:pt modelId="{6F0EAB59-DF54-4F4D-BD5B-4A9C2B6475B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a-IR" sz="2500" b="1" dirty="0" smtClean="0">
              <a:solidFill>
                <a:srgbClr val="FFFF00"/>
              </a:solidFill>
              <a:cs typeface="B Nazanin" panose="00000400000000000000" pitchFamily="2" charset="-78"/>
            </a:rPr>
            <a:t>با ارایه آموزش به 45410 نفر ، 110 درصد برنامه سال این گروه در شش ماهه نخست محقق شده است.</a:t>
          </a:r>
          <a:endParaRPr lang="en-US" sz="2500" b="1" dirty="0">
            <a:solidFill>
              <a:srgbClr val="FFFF00"/>
            </a:solidFill>
            <a:cs typeface="B Nazanin" panose="00000400000000000000" pitchFamily="2" charset="-78"/>
          </a:endParaRPr>
        </a:p>
      </dgm:t>
    </dgm:pt>
    <dgm:pt modelId="{D2A242E7-5A18-4F58-A4FD-355C15387B36}" type="parTrans" cxnId="{98A7BAA8-517B-4681-B989-C9AC6B4F5654}">
      <dgm:prSet/>
      <dgm:spPr/>
      <dgm:t>
        <a:bodyPr/>
        <a:lstStyle/>
        <a:p>
          <a:endParaRPr lang="en-US"/>
        </a:p>
      </dgm:t>
    </dgm:pt>
    <dgm:pt modelId="{8156D8A3-38A1-4018-AF7C-EC916DD8BD06}" type="sibTrans" cxnId="{98A7BAA8-517B-4681-B989-C9AC6B4F5654}">
      <dgm:prSet/>
      <dgm:spPr>
        <a:noFill/>
      </dgm:spPr>
      <dgm:t>
        <a:bodyPr/>
        <a:lstStyle/>
        <a:p>
          <a:endParaRPr lang="en-US"/>
        </a:p>
      </dgm:t>
    </dgm:pt>
    <dgm:pt modelId="{A3278ECB-4AD3-4615-BF4D-9308CAE7B079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fa-IR" sz="2300" b="1" dirty="0" smtClean="0">
              <a:solidFill>
                <a:schemeClr val="tx1"/>
              </a:solidFill>
              <a:cs typeface="B Nazanin" panose="00000400000000000000" pitchFamily="2" charset="-78"/>
            </a:rPr>
            <a:t>12 استان کمتر ازتعهد سالیانه خود در شش ماهه اول ثبت آمار عملکرد داشته اند.</a:t>
          </a:r>
          <a:endParaRPr lang="en-US" sz="2300" b="1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A2B0B6B4-E87A-4E8A-A724-E5BE6E4B099E}" type="parTrans" cxnId="{4934DF4D-F114-442D-BBA4-322D86C87560}">
      <dgm:prSet/>
      <dgm:spPr/>
      <dgm:t>
        <a:bodyPr/>
        <a:lstStyle/>
        <a:p>
          <a:endParaRPr lang="en-US"/>
        </a:p>
      </dgm:t>
    </dgm:pt>
    <dgm:pt modelId="{4E4380A7-813D-4246-92AD-32F77A882381}" type="sibTrans" cxnId="{4934DF4D-F114-442D-BBA4-322D86C87560}">
      <dgm:prSet/>
      <dgm:spPr>
        <a:noFill/>
      </dgm:spPr>
      <dgm:t>
        <a:bodyPr/>
        <a:lstStyle/>
        <a:p>
          <a:endParaRPr lang="en-US"/>
        </a:p>
      </dgm:t>
    </dgm:pt>
    <dgm:pt modelId="{1C0A54E0-E7B2-42EC-9A6A-8C2274BA0EDA}">
      <dgm:prSet phldrT="[Text]" custT="1"/>
      <dgm:spPr>
        <a:solidFill>
          <a:srgbClr val="FFFF00"/>
        </a:solidFill>
      </dgm:spPr>
      <dgm:t>
        <a:bodyPr/>
        <a:lstStyle/>
        <a:p>
          <a:pPr>
            <a:lnSpc>
              <a:spcPct val="150000"/>
            </a:lnSpc>
          </a:pPr>
          <a:r>
            <a:rPr lang="fa-IR" sz="2600" b="1" dirty="0" smtClean="0">
              <a:solidFill>
                <a:srgbClr val="009242"/>
              </a:solidFill>
              <a:cs typeface="B Nazanin" panose="00000400000000000000" pitchFamily="2" charset="-78"/>
            </a:rPr>
            <a:t>استان خراسان شمالی دارای عملکرد غیرمتعارف بوده و تمامی تعهدات سال خود را در شش ماهه اول سال محقق نموده است. </a:t>
          </a:r>
          <a:endParaRPr lang="en-US" sz="2600" b="1" dirty="0">
            <a:solidFill>
              <a:srgbClr val="009242"/>
            </a:solidFill>
            <a:cs typeface="B Nazanin" panose="00000400000000000000" pitchFamily="2" charset="-78"/>
          </a:endParaRPr>
        </a:p>
      </dgm:t>
    </dgm:pt>
    <dgm:pt modelId="{F6A89FCB-8B45-4C26-8627-E239311F3FC1}" type="parTrans" cxnId="{6D81F6E2-F9F1-42E5-83F1-EE33FF2AD577}">
      <dgm:prSet/>
      <dgm:spPr/>
      <dgm:t>
        <a:bodyPr/>
        <a:lstStyle/>
        <a:p>
          <a:endParaRPr lang="en-US"/>
        </a:p>
      </dgm:t>
    </dgm:pt>
    <dgm:pt modelId="{42A582A0-8AEE-40A0-9A59-7DCC1FC2F2BD}" type="sibTrans" cxnId="{6D81F6E2-F9F1-42E5-83F1-EE33FF2AD577}">
      <dgm:prSet/>
      <dgm:spPr/>
      <dgm:t>
        <a:bodyPr/>
        <a:lstStyle/>
        <a:p>
          <a:endParaRPr lang="en-US"/>
        </a:p>
      </dgm:t>
    </dgm:pt>
    <dgm:pt modelId="{3F2AF119-886E-4912-A6B5-A33BA1DBC5AF}" type="pres">
      <dgm:prSet presAssocID="{968362D6-347C-4901-8A56-109CFE0F59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1124BB-25A8-4DD9-BE18-7584ECB91CB3}" type="pres">
      <dgm:prSet presAssocID="{743084A7-AB15-4409-9EC2-D6AE0DAC2A1E}" presName="node" presStyleLbl="node1" presStyleIdx="0" presStyleCnt="4" custScaleX="368179" custScaleY="123448" custLinFactX="6262" custLinFactNeighborX="100000" custLinFactNeighborY="-83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13961-B309-48AE-877A-EB53321F52C8}" type="pres">
      <dgm:prSet presAssocID="{AB9235C0-F576-4455-9AA7-A67CD43B7B34}" presName="sibTrans" presStyleLbl="sibTrans2D1" presStyleIdx="0" presStyleCnt="3" custLinFactNeighborX="-3631" custLinFactNeighborY="-11051"/>
      <dgm:spPr/>
      <dgm:t>
        <a:bodyPr/>
        <a:lstStyle/>
        <a:p>
          <a:endParaRPr lang="en-US"/>
        </a:p>
      </dgm:t>
    </dgm:pt>
    <dgm:pt modelId="{85C74017-ECAA-4F7F-ACBE-27F103B96A17}" type="pres">
      <dgm:prSet presAssocID="{AB9235C0-F576-4455-9AA7-A67CD43B7B3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ABACA87-E5B6-4730-9639-7CD4282E34AF}" type="pres">
      <dgm:prSet presAssocID="{6F0EAB59-DF54-4F4D-BD5B-4A9C2B6475BC}" presName="node" presStyleLbl="node1" presStyleIdx="1" presStyleCnt="4" custScaleX="181984" custScaleY="195290" custLinFactX="-187988" custLinFactNeighborX="-200000" custLinFactNeighborY="98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43B59-8AED-44A9-B760-0E7796A6BCF2}" type="pres">
      <dgm:prSet presAssocID="{8156D8A3-38A1-4018-AF7C-EC916DD8BD0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2CE1ABF-B313-436F-A79E-13AC7CEEF358}" type="pres">
      <dgm:prSet presAssocID="{8156D8A3-38A1-4018-AF7C-EC916DD8BD0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C969DAC-4862-482E-B087-3CA99CC08B51}" type="pres">
      <dgm:prSet presAssocID="{A3278ECB-4AD3-4615-BF4D-9308CAE7B079}" presName="node" presStyleLbl="node1" presStyleIdx="2" presStyleCnt="4" custScaleX="185007" custScaleY="198410" custLinFactY="-72521" custLinFactNeighborX="-3248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4F6E-A2AE-4742-BCDD-E5AC95A78D99}" type="pres">
      <dgm:prSet presAssocID="{4E4380A7-813D-4246-92AD-32F77A88238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5945BCB-BF6D-4139-9DC7-6515A175E555}" type="pres">
      <dgm:prSet presAssocID="{4E4380A7-813D-4246-92AD-32F77A88238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E027C14-D51F-40BF-B760-88DCA05F2CD1}" type="pres">
      <dgm:prSet presAssocID="{1C0A54E0-E7B2-42EC-9A6A-8C2274BA0EDA}" presName="node" presStyleLbl="node1" presStyleIdx="3" presStyleCnt="4" custScaleX="352807" custScaleY="217207" custLinFactNeighborX="93913" custLinFactNeighborY="44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70953F-04CF-4791-92CF-03D6352D8B1B}" type="presOf" srcId="{968362D6-347C-4901-8A56-109CFE0F5916}" destId="{3F2AF119-886E-4912-A6B5-A33BA1DBC5AF}" srcOrd="0" destOrd="0" presId="urn:microsoft.com/office/officeart/2005/8/layout/process5"/>
    <dgm:cxn modelId="{8D8A1CF9-C11C-472D-A24A-106CBD4F75ED}" type="presOf" srcId="{6F0EAB59-DF54-4F4D-BD5B-4A9C2B6475BC}" destId="{4ABACA87-E5B6-4730-9639-7CD4282E34AF}" srcOrd="0" destOrd="0" presId="urn:microsoft.com/office/officeart/2005/8/layout/process5"/>
    <dgm:cxn modelId="{693589E4-E554-4A01-98C7-309042315124}" type="presOf" srcId="{1C0A54E0-E7B2-42EC-9A6A-8C2274BA0EDA}" destId="{6E027C14-D51F-40BF-B760-88DCA05F2CD1}" srcOrd="0" destOrd="0" presId="urn:microsoft.com/office/officeart/2005/8/layout/process5"/>
    <dgm:cxn modelId="{AC160110-2550-47BB-B5E1-CD88668CB429}" type="presOf" srcId="{AB9235C0-F576-4455-9AA7-A67CD43B7B34}" destId="{7C713961-B309-48AE-877A-EB53321F52C8}" srcOrd="0" destOrd="0" presId="urn:microsoft.com/office/officeart/2005/8/layout/process5"/>
    <dgm:cxn modelId="{7FFDEEC7-9CAD-45AD-95ED-61ACD7F51266}" srcId="{968362D6-347C-4901-8A56-109CFE0F5916}" destId="{743084A7-AB15-4409-9EC2-D6AE0DAC2A1E}" srcOrd="0" destOrd="0" parTransId="{5C9ACB45-00FF-4A92-84F5-65476AA1A9EC}" sibTransId="{AB9235C0-F576-4455-9AA7-A67CD43B7B34}"/>
    <dgm:cxn modelId="{98A7BAA8-517B-4681-B989-C9AC6B4F5654}" srcId="{968362D6-347C-4901-8A56-109CFE0F5916}" destId="{6F0EAB59-DF54-4F4D-BD5B-4A9C2B6475BC}" srcOrd="1" destOrd="0" parTransId="{D2A242E7-5A18-4F58-A4FD-355C15387B36}" sibTransId="{8156D8A3-38A1-4018-AF7C-EC916DD8BD06}"/>
    <dgm:cxn modelId="{8EBE993C-1732-45BE-BB8D-0E88B29DFA0A}" type="presOf" srcId="{A3278ECB-4AD3-4615-BF4D-9308CAE7B079}" destId="{AC969DAC-4862-482E-B087-3CA99CC08B51}" srcOrd="0" destOrd="0" presId="urn:microsoft.com/office/officeart/2005/8/layout/process5"/>
    <dgm:cxn modelId="{6D81F6E2-F9F1-42E5-83F1-EE33FF2AD577}" srcId="{968362D6-347C-4901-8A56-109CFE0F5916}" destId="{1C0A54E0-E7B2-42EC-9A6A-8C2274BA0EDA}" srcOrd="3" destOrd="0" parTransId="{F6A89FCB-8B45-4C26-8627-E239311F3FC1}" sibTransId="{42A582A0-8AEE-40A0-9A59-7DCC1FC2F2BD}"/>
    <dgm:cxn modelId="{19766C0D-5AF5-4DEF-8767-68B5E9FF5155}" type="presOf" srcId="{AB9235C0-F576-4455-9AA7-A67CD43B7B34}" destId="{85C74017-ECAA-4F7F-ACBE-27F103B96A17}" srcOrd="1" destOrd="0" presId="urn:microsoft.com/office/officeart/2005/8/layout/process5"/>
    <dgm:cxn modelId="{93958C46-2D0D-47E8-903F-FAA8091641DE}" type="presOf" srcId="{4E4380A7-813D-4246-92AD-32F77A882381}" destId="{AA234F6E-A2AE-4742-BCDD-E5AC95A78D99}" srcOrd="0" destOrd="0" presId="urn:microsoft.com/office/officeart/2005/8/layout/process5"/>
    <dgm:cxn modelId="{4934DF4D-F114-442D-BBA4-322D86C87560}" srcId="{968362D6-347C-4901-8A56-109CFE0F5916}" destId="{A3278ECB-4AD3-4615-BF4D-9308CAE7B079}" srcOrd="2" destOrd="0" parTransId="{A2B0B6B4-E87A-4E8A-A724-E5BE6E4B099E}" sibTransId="{4E4380A7-813D-4246-92AD-32F77A882381}"/>
    <dgm:cxn modelId="{1684AC41-8BED-4CEF-86A1-DF56B2893D71}" type="presOf" srcId="{4E4380A7-813D-4246-92AD-32F77A882381}" destId="{F5945BCB-BF6D-4139-9DC7-6515A175E555}" srcOrd="1" destOrd="0" presId="urn:microsoft.com/office/officeart/2005/8/layout/process5"/>
    <dgm:cxn modelId="{DE28CC4E-8B5C-4980-97C3-0DB96D3332A7}" type="presOf" srcId="{743084A7-AB15-4409-9EC2-D6AE0DAC2A1E}" destId="{6D1124BB-25A8-4DD9-BE18-7584ECB91CB3}" srcOrd="0" destOrd="0" presId="urn:microsoft.com/office/officeart/2005/8/layout/process5"/>
    <dgm:cxn modelId="{49BF4C07-FAD2-4FE9-83A3-30AE235272DF}" type="presOf" srcId="{8156D8A3-38A1-4018-AF7C-EC916DD8BD06}" destId="{B4F43B59-8AED-44A9-B760-0E7796A6BCF2}" srcOrd="0" destOrd="0" presId="urn:microsoft.com/office/officeart/2005/8/layout/process5"/>
    <dgm:cxn modelId="{270DE49B-6A21-4C0A-AD12-573A1E140178}" type="presOf" srcId="{8156D8A3-38A1-4018-AF7C-EC916DD8BD06}" destId="{D2CE1ABF-B313-436F-A79E-13AC7CEEF358}" srcOrd="1" destOrd="0" presId="urn:microsoft.com/office/officeart/2005/8/layout/process5"/>
    <dgm:cxn modelId="{BB32279E-52F0-48BE-A586-1AFB0F9F9067}" type="presParOf" srcId="{3F2AF119-886E-4912-A6B5-A33BA1DBC5AF}" destId="{6D1124BB-25A8-4DD9-BE18-7584ECB91CB3}" srcOrd="0" destOrd="0" presId="urn:microsoft.com/office/officeart/2005/8/layout/process5"/>
    <dgm:cxn modelId="{F4684BC9-F4BB-4E1E-BEB2-AF5710C207A7}" type="presParOf" srcId="{3F2AF119-886E-4912-A6B5-A33BA1DBC5AF}" destId="{7C713961-B309-48AE-877A-EB53321F52C8}" srcOrd="1" destOrd="0" presId="urn:microsoft.com/office/officeart/2005/8/layout/process5"/>
    <dgm:cxn modelId="{BCAC5220-40BD-40B3-B1A0-06C25ABB9F00}" type="presParOf" srcId="{7C713961-B309-48AE-877A-EB53321F52C8}" destId="{85C74017-ECAA-4F7F-ACBE-27F103B96A17}" srcOrd="0" destOrd="0" presId="urn:microsoft.com/office/officeart/2005/8/layout/process5"/>
    <dgm:cxn modelId="{13D6F332-D8B8-459D-B97C-902A5C2D7389}" type="presParOf" srcId="{3F2AF119-886E-4912-A6B5-A33BA1DBC5AF}" destId="{4ABACA87-E5B6-4730-9639-7CD4282E34AF}" srcOrd="2" destOrd="0" presId="urn:microsoft.com/office/officeart/2005/8/layout/process5"/>
    <dgm:cxn modelId="{D73DF8C3-3511-4E03-BFAE-C22125415D02}" type="presParOf" srcId="{3F2AF119-886E-4912-A6B5-A33BA1DBC5AF}" destId="{B4F43B59-8AED-44A9-B760-0E7796A6BCF2}" srcOrd="3" destOrd="0" presId="urn:microsoft.com/office/officeart/2005/8/layout/process5"/>
    <dgm:cxn modelId="{F76CDC66-AC0B-4816-9B1C-1EB7C691D965}" type="presParOf" srcId="{B4F43B59-8AED-44A9-B760-0E7796A6BCF2}" destId="{D2CE1ABF-B313-436F-A79E-13AC7CEEF358}" srcOrd="0" destOrd="0" presId="urn:microsoft.com/office/officeart/2005/8/layout/process5"/>
    <dgm:cxn modelId="{51AAB159-ADA4-48F7-A3CD-AF0D41E5284B}" type="presParOf" srcId="{3F2AF119-886E-4912-A6B5-A33BA1DBC5AF}" destId="{AC969DAC-4862-482E-B087-3CA99CC08B51}" srcOrd="4" destOrd="0" presId="urn:microsoft.com/office/officeart/2005/8/layout/process5"/>
    <dgm:cxn modelId="{A2264EBB-F9DF-4438-8A76-DB4E8708E69B}" type="presParOf" srcId="{3F2AF119-886E-4912-A6B5-A33BA1DBC5AF}" destId="{AA234F6E-A2AE-4742-BCDD-E5AC95A78D99}" srcOrd="5" destOrd="0" presId="urn:microsoft.com/office/officeart/2005/8/layout/process5"/>
    <dgm:cxn modelId="{9B5785CB-5A12-46E6-87DD-74392F53A715}" type="presParOf" srcId="{AA234F6E-A2AE-4742-BCDD-E5AC95A78D99}" destId="{F5945BCB-BF6D-4139-9DC7-6515A175E555}" srcOrd="0" destOrd="0" presId="urn:microsoft.com/office/officeart/2005/8/layout/process5"/>
    <dgm:cxn modelId="{AC19056C-A554-41CA-A850-211EBC72F720}" type="presParOf" srcId="{3F2AF119-886E-4912-A6B5-A33BA1DBC5AF}" destId="{6E027C14-D51F-40BF-B760-88DCA05F2CD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5204E8-0439-43B3-80FC-94C25C4178A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BCE031-A79C-4D63-9AC5-F8709F23E9E7}">
      <dgm:prSet phldrT="[Text]" custT="1"/>
      <dgm:spPr/>
      <dgm:t>
        <a:bodyPr/>
        <a:lstStyle/>
        <a:p>
          <a:pPr algn="ctr" rtl="1">
            <a:lnSpc>
              <a:spcPct val="150000"/>
            </a:lnSpc>
          </a:pPr>
          <a:r>
            <a:rPr lang="fa-IR" sz="1700" b="1" dirty="0" smtClean="0">
              <a:solidFill>
                <a:srgbClr val="C00000"/>
              </a:solidFill>
              <a:cs typeface="B Titr" panose="00000700000000000000" pitchFamily="2" charset="-78"/>
            </a:rPr>
            <a:t>استان چهارمحال و بختیاری با تحقق 17 درصد از تعهدات شش ماهه کمترین میزان تحقق برنامه را داشته است. </a:t>
          </a:r>
          <a:endParaRPr lang="en-US" sz="1700" b="1" dirty="0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ECDBAE04-27A0-4388-AF53-9BE77702D13B}" type="parTrans" cxnId="{92DFCC83-934D-46BD-9C26-B5DDF4D7A7D1}">
      <dgm:prSet/>
      <dgm:spPr/>
      <dgm:t>
        <a:bodyPr/>
        <a:lstStyle/>
        <a:p>
          <a:endParaRPr lang="en-US"/>
        </a:p>
      </dgm:t>
    </dgm:pt>
    <dgm:pt modelId="{F12946FD-14A4-4D84-B509-92321EF79290}" type="sibTrans" cxnId="{92DFCC83-934D-46BD-9C26-B5DDF4D7A7D1}">
      <dgm:prSet/>
      <dgm:spPr/>
      <dgm:t>
        <a:bodyPr/>
        <a:lstStyle/>
        <a:p>
          <a:endParaRPr lang="en-US"/>
        </a:p>
      </dgm:t>
    </dgm:pt>
    <dgm:pt modelId="{27B009B0-6971-4285-BBA3-963894D30AD7}">
      <dgm:prSet phldrT="[Text]" custT="1"/>
      <dgm:spPr/>
      <dgm:t>
        <a:bodyPr/>
        <a:lstStyle/>
        <a:p>
          <a:pPr algn="ctr" rtl="1">
            <a:lnSpc>
              <a:spcPct val="150000"/>
            </a:lnSpc>
          </a:pPr>
          <a:r>
            <a:rPr lang="fa-IR" sz="1800" b="1" dirty="0" smtClean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rPr>
            <a:t>استان فارس با اجرای کلیه تعهدات سال خود در شش ماهه اول ، عملکردی غیر متعارف داشته است. </a:t>
          </a:r>
          <a:endParaRPr lang="en-US" sz="1800" b="1" dirty="0">
            <a:solidFill>
              <a:schemeClr val="accent2">
                <a:lumMod val="75000"/>
              </a:schemeClr>
            </a:solidFill>
            <a:cs typeface="B Titr" panose="00000700000000000000" pitchFamily="2" charset="-78"/>
          </a:endParaRPr>
        </a:p>
      </dgm:t>
    </dgm:pt>
    <dgm:pt modelId="{10638AB1-CC3C-4EC0-BC79-95492AABC75A}" type="parTrans" cxnId="{C6B584CD-1EE3-4E0B-8ABE-5CA874DEA276}">
      <dgm:prSet/>
      <dgm:spPr/>
      <dgm:t>
        <a:bodyPr/>
        <a:lstStyle/>
        <a:p>
          <a:endParaRPr lang="en-US"/>
        </a:p>
      </dgm:t>
    </dgm:pt>
    <dgm:pt modelId="{7C662FB9-9120-4D58-80A0-6DE0134BA0B1}" type="sibTrans" cxnId="{C6B584CD-1EE3-4E0B-8ABE-5CA874DEA276}">
      <dgm:prSet/>
      <dgm:spPr/>
      <dgm:t>
        <a:bodyPr/>
        <a:lstStyle/>
        <a:p>
          <a:endParaRPr lang="en-US"/>
        </a:p>
      </dgm:t>
    </dgm:pt>
    <dgm:pt modelId="{A99C8F15-54BA-466A-8AF8-55319053F4CD}">
      <dgm:prSet phldrT="[Text]" custT="1"/>
      <dgm:spPr/>
      <dgm:t>
        <a:bodyPr/>
        <a:lstStyle/>
        <a:p>
          <a:pPr algn="ctr" rtl="1"/>
          <a:r>
            <a:rPr lang="fa-IR" sz="2400" b="1" dirty="0" smtClean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rPr>
            <a:t>113% برنامه شش ماهه، عملکرد آموزشی در این گروه ثبت شده است</a:t>
          </a:r>
          <a:endParaRPr lang="en-US" sz="2400" b="1" dirty="0">
            <a:solidFill>
              <a:schemeClr val="accent6">
                <a:lumMod val="50000"/>
              </a:schemeClr>
            </a:solidFill>
            <a:cs typeface="B Titr" panose="00000700000000000000" pitchFamily="2" charset="-78"/>
          </a:endParaRPr>
        </a:p>
      </dgm:t>
    </dgm:pt>
    <dgm:pt modelId="{8501C297-D803-4A12-9FB0-BFC3430CA206}" type="parTrans" cxnId="{C4A65BA6-7CE2-4250-8829-80940C5BABF5}">
      <dgm:prSet/>
      <dgm:spPr/>
      <dgm:t>
        <a:bodyPr/>
        <a:lstStyle/>
        <a:p>
          <a:endParaRPr lang="en-US"/>
        </a:p>
      </dgm:t>
    </dgm:pt>
    <dgm:pt modelId="{05277DF0-D15D-4E93-ABDA-E199705B0EDD}" type="sibTrans" cxnId="{C4A65BA6-7CE2-4250-8829-80940C5BABF5}">
      <dgm:prSet/>
      <dgm:spPr/>
      <dgm:t>
        <a:bodyPr/>
        <a:lstStyle/>
        <a:p>
          <a:endParaRPr lang="en-US"/>
        </a:p>
      </dgm:t>
    </dgm:pt>
    <dgm:pt modelId="{BAE3F7F0-AD19-4D95-9DF7-712FD8FBC908}" type="pres">
      <dgm:prSet presAssocID="{095204E8-0439-43B3-80FC-94C25C4178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918E61-6878-430D-88E0-73D725CB7592}" type="pres">
      <dgm:prSet presAssocID="{92BCE031-A79C-4D63-9AC5-F8709F23E9E7}" presName="composite" presStyleCnt="0"/>
      <dgm:spPr/>
    </dgm:pt>
    <dgm:pt modelId="{4DD6E0F3-A4DE-4DC2-85BB-96C721522B19}" type="pres">
      <dgm:prSet presAssocID="{92BCE031-A79C-4D63-9AC5-F8709F23E9E7}" presName="LShape" presStyleLbl="alignNode1" presStyleIdx="0" presStyleCnt="5" custScaleX="90302" custScaleY="171331" custLinFactNeighborX="-117" custLinFactNeighborY="-5209"/>
      <dgm:spPr>
        <a:solidFill>
          <a:srgbClr val="7030A0"/>
        </a:solidFill>
      </dgm:spPr>
    </dgm:pt>
    <dgm:pt modelId="{45B63AAB-825D-4529-B310-C0124D41166A}" type="pres">
      <dgm:prSet presAssocID="{92BCE031-A79C-4D63-9AC5-F8709F23E9E7}" presName="ParentText" presStyleLbl="revTx" presStyleIdx="0" presStyleCnt="3" custScaleX="82576" custScaleY="104318" custLinFactNeighborX="394" custLinFactNeighborY="-186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1B6E9-A2A2-4A93-8EF9-74321D012789}" type="pres">
      <dgm:prSet presAssocID="{92BCE031-A79C-4D63-9AC5-F8709F23E9E7}" presName="Triangle" presStyleLbl="alignNode1" presStyleIdx="1" presStyleCnt="5" custAng="18858990" custLinFactNeighborX="39143" custLinFactNeighborY="-4158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3600E91C-5E44-462D-B93D-68DDED60EC42}" type="pres">
      <dgm:prSet presAssocID="{F12946FD-14A4-4D84-B509-92321EF79290}" presName="sibTrans" presStyleCnt="0"/>
      <dgm:spPr/>
    </dgm:pt>
    <dgm:pt modelId="{582673C2-87AF-4E96-96E4-739DF8983914}" type="pres">
      <dgm:prSet presAssocID="{F12946FD-14A4-4D84-B509-92321EF79290}" presName="space" presStyleCnt="0"/>
      <dgm:spPr/>
    </dgm:pt>
    <dgm:pt modelId="{A778AE49-FFB3-4C5C-8A85-ADBF9DD9480F}" type="pres">
      <dgm:prSet presAssocID="{27B009B0-6971-4285-BBA3-963894D30AD7}" presName="composite" presStyleCnt="0"/>
      <dgm:spPr/>
    </dgm:pt>
    <dgm:pt modelId="{6190A50E-FEA9-4429-805F-82AC90022C44}" type="pres">
      <dgm:prSet presAssocID="{27B009B0-6971-4285-BBA3-963894D30AD7}" presName="LShape" presStyleLbl="alignNode1" presStyleIdx="2" presStyleCnt="5" custScaleX="111904" custScaleY="180929" custLinFactNeighborX="3730" custLinFactNeighborY="12904"/>
      <dgm:spPr>
        <a:solidFill>
          <a:srgbClr val="00B0F0"/>
        </a:solidFill>
      </dgm:spPr>
    </dgm:pt>
    <dgm:pt modelId="{5C86AC3B-98F2-425A-9023-DD0058BB4A90}" type="pres">
      <dgm:prSet presAssocID="{27B009B0-6971-4285-BBA3-963894D30AD7}" presName="ParentText" presStyleLbl="revTx" presStyleIdx="1" presStyleCnt="3" custScaleX="88547" custScaleY="96010" custLinFactX="25810" custLinFactNeighborX="100000" custLinFactNeighborY="14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25BB6-F326-4AB3-92F7-E1453007D67E}" type="pres">
      <dgm:prSet presAssocID="{27B009B0-6971-4285-BBA3-963894D30AD7}" presName="Triangle" presStyleLbl="alignNode1" presStyleIdx="3" presStyleCnt="5" custAng="18829153" custLinFactX="27041" custLinFactNeighborX="100000" custLinFactNeighborY="59028"/>
      <dgm:spPr/>
      <dgm:t>
        <a:bodyPr/>
        <a:lstStyle/>
        <a:p>
          <a:endParaRPr lang="en-US"/>
        </a:p>
      </dgm:t>
    </dgm:pt>
    <dgm:pt modelId="{E18089A7-45BC-440D-A596-76CDBA5CBEDB}" type="pres">
      <dgm:prSet presAssocID="{7C662FB9-9120-4D58-80A0-6DE0134BA0B1}" presName="sibTrans" presStyleCnt="0"/>
      <dgm:spPr/>
    </dgm:pt>
    <dgm:pt modelId="{7754B81C-F09A-454A-BE24-6F224EA4CF76}" type="pres">
      <dgm:prSet presAssocID="{7C662FB9-9120-4D58-80A0-6DE0134BA0B1}" presName="space" presStyleCnt="0"/>
      <dgm:spPr/>
    </dgm:pt>
    <dgm:pt modelId="{4965C919-B9F5-4181-97B8-CAB5B3F1F40A}" type="pres">
      <dgm:prSet presAssocID="{A99C8F15-54BA-466A-8AF8-55319053F4CD}" presName="composite" presStyleCnt="0"/>
      <dgm:spPr/>
    </dgm:pt>
    <dgm:pt modelId="{6D9B6413-7080-449B-B7AA-3D2C99054F9D}" type="pres">
      <dgm:prSet presAssocID="{A99C8F15-54BA-466A-8AF8-55319053F4CD}" presName="LShape" presStyleLbl="alignNode1" presStyleIdx="4" presStyleCnt="5" custScaleX="100660" custScaleY="161522" custLinFactNeighborX="6294" custLinFactNeighborY="82681"/>
      <dgm:spPr>
        <a:solidFill>
          <a:schemeClr val="accent6">
            <a:lumMod val="75000"/>
          </a:schemeClr>
        </a:solidFill>
      </dgm:spPr>
    </dgm:pt>
    <dgm:pt modelId="{ECFD95C7-2D11-4088-8178-22409D413821}" type="pres">
      <dgm:prSet presAssocID="{A99C8F15-54BA-466A-8AF8-55319053F4CD}" presName="ParentText" presStyleLbl="revTx" presStyleIdx="2" presStyleCnt="3" custScaleX="94020" custScaleY="97130" custLinFactX="-6064" custLinFactNeighborX="-100000" custLinFactNeighborY="268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C7A5EB-632F-401F-89BA-16BE694637DF}" type="presOf" srcId="{27B009B0-6971-4285-BBA3-963894D30AD7}" destId="{5C86AC3B-98F2-425A-9023-DD0058BB4A90}" srcOrd="0" destOrd="0" presId="urn:microsoft.com/office/officeart/2009/3/layout/StepUpProcess"/>
    <dgm:cxn modelId="{92DFCC83-934D-46BD-9C26-B5DDF4D7A7D1}" srcId="{095204E8-0439-43B3-80FC-94C25C4178A7}" destId="{92BCE031-A79C-4D63-9AC5-F8709F23E9E7}" srcOrd="0" destOrd="0" parTransId="{ECDBAE04-27A0-4388-AF53-9BE77702D13B}" sibTransId="{F12946FD-14A4-4D84-B509-92321EF79290}"/>
    <dgm:cxn modelId="{98C76EBC-93CA-401B-AC29-51017845EB3B}" type="presOf" srcId="{92BCE031-A79C-4D63-9AC5-F8709F23E9E7}" destId="{45B63AAB-825D-4529-B310-C0124D41166A}" srcOrd="0" destOrd="0" presId="urn:microsoft.com/office/officeart/2009/3/layout/StepUpProcess"/>
    <dgm:cxn modelId="{C4A65BA6-7CE2-4250-8829-80940C5BABF5}" srcId="{095204E8-0439-43B3-80FC-94C25C4178A7}" destId="{A99C8F15-54BA-466A-8AF8-55319053F4CD}" srcOrd="2" destOrd="0" parTransId="{8501C297-D803-4A12-9FB0-BFC3430CA206}" sibTransId="{05277DF0-D15D-4E93-ABDA-E199705B0EDD}"/>
    <dgm:cxn modelId="{A29C053F-0DA3-46AE-B6E5-D3C5B249F1A0}" type="presOf" srcId="{A99C8F15-54BA-466A-8AF8-55319053F4CD}" destId="{ECFD95C7-2D11-4088-8178-22409D413821}" srcOrd="0" destOrd="0" presId="urn:microsoft.com/office/officeart/2009/3/layout/StepUpProcess"/>
    <dgm:cxn modelId="{C6B584CD-1EE3-4E0B-8ABE-5CA874DEA276}" srcId="{095204E8-0439-43B3-80FC-94C25C4178A7}" destId="{27B009B0-6971-4285-BBA3-963894D30AD7}" srcOrd="1" destOrd="0" parTransId="{10638AB1-CC3C-4EC0-BC79-95492AABC75A}" sibTransId="{7C662FB9-9120-4D58-80A0-6DE0134BA0B1}"/>
    <dgm:cxn modelId="{102E1E21-4141-45F1-80EE-866697A85360}" type="presOf" srcId="{095204E8-0439-43B3-80FC-94C25C4178A7}" destId="{BAE3F7F0-AD19-4D95-9DF7-712FD8FBC908}" srcOrd="0" destOrd="0" presId="urn:microsoft.com/office/officeart/2009/3/layout/StepUpProcess"/>
    <dgm:cxn modelId="{E8C37AC1-C3F6-4568-A57E-A6EEC539DFE7}" type="presParOf" srcId="{BAE3F7F0-AD19-4D95-9DF7-712FD8FBC908}" destId="{76918E61-6878-430D-88E0-73D725CB7592}" srcOrd="0" destOrd="0" presId="urn:microsoft.com/office/officeart/2009/3/layout/StepUpProcess"/>
    <dgm:cxn modelId="{033039B0-37FE-4C1B-B0E4-F1DAD3EB2DB6}" type="presParOf" srcId="{76918E61-6878-430D-88E0-73D725CB7592}" destId="{4DD6E0F3-A4DE-4DC2-85BB-96C721522B19}" srcOrd="0" destOrd="0" presId="urn:microsoft.com/office/officeart/2009/3/layout/StepUpProcess"/>
    <dgm:cxn modelId="{D7DA859C-727A-4865-A637-66E4DD78F184}" type="presParOf" srcId="{76918E61-6878-430D-88E0-73D725CB7592}" destId="{45B63AAB-825D-4529-B310-C0124D41166A}" srcOrd="1" destOrd="0" presId="urn:microsoft.com/office/officeart/2009/3/layout/StepUpProcess"/>
    <dgm:cxn modelId="{7432FADC-554A-4A40-AAC3-BA8E92EE4DB3}" type="presParOf" srcId="{76918E61-6878-430D-88E0-73D725CB7592}" destId="{83F1B6E9-A2A2-4A93-8EF9-74321D012789}" srcOrd="2" destOrd="0" presId="urn:microsoft.com/office/officeart/2009/3/layout/StepUpProcess"/>
    <dgm:cxn modelId="{4E6D79D7-6284-4A6A-B05D-D9FDFE00E733}" type="presParOf" srcId="{BAE3F7F0-AD19-4D95-9DF7-712FD8FBC908}" destId="{3600E91C-5E44-462D-B93D-68DDED60EC42}" srcOrd="1" destOrd="0" presId="urn:microsoft.com/office/officeart/2009/3/layout/StepUpProcess"/>
    <dgm:cxn modelId="{9406B624-BA3A-4C27-8A7A-DDEC290FCA5E}" type="presParOf" srcId="{3600E91C-5E44-462D-B93D-68DDED60EC42}" destId="{582673C2-87AF-4E96-96E4-739DF8983914}" srcOrd="0" destOrd="0" presId="urn:microsoft.com/office/officeart/2009/3/layout/StepUpProcess"/>
    <dgm:cxn modelId="{52E34708-0F3F-4803-BFDF-C72CBDCEEE2D}" type="presParOf" srcId="{BAE3F7F0-AD19-4D95-9DF7-712FD8FBC908}" destId="{A778AE49-FFB3-4C5C-8A85-ADBF9DD9480F}" srcOrd="2" destOrd="0" presId="urn:microsoft.com/office/officeart/2009/3/layout/StepUpProcess"/>
    <dgm:cxn modelId="{649E9F50-1A68-41D5-8D0C-9E33DC1FF6F4}" type="presParOf" srcId="{A778AE49-FFB3-4C5C-8A85-ADBF9DD9480F}" destId="{6190A50E-FEA9-4429-805F-82AC90022C44}" srcOrd="0" destOrd="0" presId="urn:microsoft.com/office/officeart/2009/3/layout/StepUpProcess"/>
    <dgm:cxn modelId="{F76B7EA1-61DF-48D8-B050-B4FD7716266B}" type="presParOf" srcId="{A778AE49-FFB3-4C5C-8A85-ADBF9DD9480F}" destId="{5C86AC3B-98F2-425A-9023-DD0058BB4A90}" srcOrd="1" destOrd="0" presId="urn:microsoft.com/office/officeart/2009/3/layout/StepUpProcess"/>
    <dgm:cxn modelId="{4BF826A3-3CA2-4079-A1CA-04D4724AF170}" type="presParOf" srcId="{A778AE49-FFB3-4C5C-8A85-ADBF9DD9480F}" destId="{C8325BB6-F326-4AB3-92F7-E1453007D67E}" srcOrd="2" destOrd="0" presId="urn:microsoft.com/office/officeart/2009/3/layout/StepUpProcess"/>
    <dgm:cxn modelId="{637D7000-788F-4363-8E7D-0CC719346478}" type="presParOf" srcId="{BAE3F7F0-AD19-4D95-9DF7-712FD8FBC908}" destId="{E18089A7-45BC-440D-A596-76CDBA5CBEDB}" srcOrd="3" destOrd="0" presId="urn:microsoft.com/office/officeart/2009/3/layout/StepUpProcess"/>
    <dgm:cxn modelId="{56E8FC0A-4430-4636-870F-34656943EE4E}" type="presParOf" srcId="{E18089A7-45BC-440D-A596-76CDBA5CBEDB}" destId="{7754B81C-F09A-454A-BE24-6F224EA4CF76}" srcOrd="0" destOrd="0" presId="urn:microsoft.com/office/officeart/2009/3/layout/StepUpProcess"/>
    <dgm:cxn modelId="{B9E820B6-B31F-4D12-ACCB-1F4304E98D93}" type="presParOf" srcId="{BAE3F7F0-AD19-4D95-9DF7-712FD8FBC908}" destId="{4965C919-B9F5-4181-97B8-CAB5B3F1F40A}" srcOrd="4" destOrd="0" presId="urn:microsoft.com/office/officeart/2009/3/layout/StepUpProcess"/>
    <dgm:cxn modelId="{420E0A77-319E-42CF-BEC7-CE5C0109A222}" type="presParOf" srcId="{4965C919-B9F5-4181-97B8-CAB5B3F1F40A}" destId="{6D9B6413-7080-449B-B7AA-3D2C99054F9D}" srcOrd="0" destOrd="0" presId="urn:microsoft.com/office/officeart/2009/3/layout/StepUpProcess"/>
    <dgm:cxn modelId="{3A5C693E-26EF-4E17-8165-4E747C176B58}" type="presParOf" srcId="{4965C919-B9F5-4181-97B8-CAB5B3F1F40A}" destId="{ECFD95C7-2D11-4088-8178-22409D41382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CD1C68-B8A7-4455-B8D9-E039F0D8B3C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CEF2B9-7948-4179-81B9-75F999075F5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a-IR" sz="1700" b="1" dirty="0" smtClean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rPr>
            <a:t>استان تهران با 7378 نفر بیشترین تعداد کارآموز را داشته است.</a:t>
          </a:r>
          <a:endParaRPr lang="en-US" sz="1700" b="1" dirty="0">
            <a:solidFill>
              <a:schemeClr val="accent5">
                <a:lumMod val="50000"/>
              </a:schemeClr>
            </a:solidFill>
            <a:cs typeface="B Nazanin" panose="00000400000000000000" pitchFamily="2" charset="-78"/>
          </a:endParaRPr>
        </a:p>
      </dgm:t>
    </dgm:pt>
    <dgm:pt modelId="{B8F65AB1-73CE-4F19-905D-941AF9D23ECA}" type="parTrans" cxnId="{2C326305-56C3-45ED-8887-1F4A0F75EB24}">
      <dgm:prSet/>
      <dgm:spPr/>
      <dgm:t>
        <a:bodyPr/>
        <a:lstStyle/>
        <a:p>
          <a:endParaRPr lang="en-US"/>
        </a:p>
      </dgm:t>
    </dgm:pt>
    <dgm:pt modelId="{E4B4B08F-A036-4C07-A45A-16C05B071DE8}" type="sibTrans" cxnId="{2C326305-56C3-45ED-8887-1F4A0F75EB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a-IR" sz="1600" b="1" dirty="0" smtClean="0">
              <a:solidFill>
                <a:srgbClr val="7030A0"/>
              </a:solidFill>
              <a:cs typeface="B Nazanin" panose="00000400000000000000" pitchFamily="2" charset="-78"/>
            </a:rPr>
            <a:t>تعداد 79450 سرباز وظیفه 12485 در شش ماهه اول در دوره های آموزشی شرکت کرده اند..</a:t>
          </a:r>
          <a:endParaRPr lang="en-US" sz="1600" b="1" dirty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5D4D18E2-F22E-4982-9997-D0BD5402AAFD}">
      <dgm:prSet phldrT="[Text]" custT="1"/>
      <dgm:spPr>
        <a:solidFill>
          <a:srgbClr val="FFFF00"/>
        </a:solidFill>
      </dgm:spPr>
      <dgm:t>
        <a:bodyPr/>
        <a:lstStyle/>
        <a:p>
          <a:r>
            <a:rPr lang="fa-IR" sz="1800" b="1" dirty="0" smtClean="0">
              <a:solidFill>
                <a:schemeClr val="tx2">
                  <a:lumMod val="75000"/>
                </a:schemeClr>
              </a:solidFill>
              <a:cs typeface="B Nazanin" panose="00000400000000000000" pitchFamily="2" charset="-78"/>
            </a:rPr>
            <a:t>113% تعهد سال در شش ماهه نخست محقق گردیده است.</a:t>
          </a:r>
          <a:endParaRPr lang="en-US" sz="1800" b="1" dirty="0">
            <a:solidFill>
              <a:schemeClr val="tx2">
                <a:lumMod val="75000"/>
              </a:schemeClr>
            </a:solidFill>
            <a:cs typeface="B Nazanin" panose="00000400000000000000" pitchFamily="2" charset="-78"/>
          </a:endParaRPr>
        </a:p>
      </dgm:t>
    </dgm:pt>
    <dgm:pt modelId="{5101381B-B2C4-4874-8263-AAA406924DC8}" type="parTrans" cxnId="{9C5BFCCD-CD21-4F18-A71E-57BB606F4920}">
      <dgm:prSet/>
      <dgm:spPr/>
      <dgm:t>
        <a:bodyPr/>
        <a:lstStyle/>
        <a:p>
          <a:endParaRPr lang="en-US"/>
        </a:p>
      </dgm:t>
    </dgm:pt>
    <dgm:pt modelId="{1A54B30F-9487-4A99-B96D-EE2D45B15135}" type="sibTrans" cxnId="{9C5BFCCD-CD21-4F18-A71E-57BB606F492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a-IR" sz="1800" b="1" dirty="0" smtClean="0">
              <a:solidFill>
                <a:srgbClr val="0070C0"/>
              </a:solidFill>
              <a:cs typeface="B Nazanin" panose="00000400000000000000" pitchFamily="2" charset="-78"/>
            </a:rPr>
            <a:t>استان قم با آموزش 505 نفر کمترین تعداد کارآموز را داشته است.</a:t>
          </a:r>
          <a:endParaRPr lang="en-US" sz="1800" b="1" dirty="0">
            <a:solidFill>
              <a:srgbClr val="0070C0"/>
            </a:solidFill>
            <a:cs typeface="B Nazanin" panose="00000400000000000000" pitchFamily="2" charset="-78"/>
          </a:endParaRPr>
        </a:p>
      </dgm:t>
    </dgm:pt>
    <dgm:pt modelId="{3F6E19A7-9B76-4F80-B908-CB7902EEB882}">
      <dgm:prSet phldrT="[Text]"/>
      <dgm:spPr/>
      <dgm:t>
        <a:bodyPr/>
        <a:lstStyle/>
        <a:p>
          <a:pPr algn="ctr"/>
          <a:r>
            <a:rPr lang="fa-IR" b="1" dirty="0" smtClean="0">
              <a:solidFill>
                <a:schemeClr val="accent3">
                  <a:lumMod val="50000"/>
                </a:schemeClr>
              </a:solidFill>
              <a:cs typeface="B Titr" panose="00000700000000000000" pitchFamily="2" charset="-78"/>
            </a:rPr>
            <a:t>سربازان وظیفه</a:t>
          </a:r>
          <a:endParaRPr lang="en-US" b="1" dirty="0">
            <a:solidFill>
              <a:schemeClr val="accent3">
                <a:lumMod val="50000"/>
              </a:schemeClr>
            </a:solidFill>
            <a:cs typeface="B Titr" panose="00000700000000000000" pitchFamily="2" charset="-78"/>
          </a:endParaRPr>
        </a:p>
      </dgm:t>
    </dgm:pt>
    <dgm:pt modelId="{45A79009-AC73-46C4-A91C-11F1AB1070E8}" type="parTrans" cxnId="{1E1158D6-6D4C-448F-8D72-61DE5AE18DD8}">
      <dgm:prSet/>
      <dgm:spPr/>
      <dgm:t>
        <a:bodyPr/>
        <a:lstStyle/>
        <a:p>
          <a:endParaRPr lang="en-US"/>
        </a:p>
      </dgm:t>
    </dgm:pt>
    <dgm:pt modelId="{1A3289EB-1959-45E0-9F83-97EDC8874AFF}" type="sibTrans" cxnId="{1E1158D6-6D4C-448F-8D72-61DE5AE18DD8}">
      <dgm:prSet/>
      <dgm:spPr/>
      <dgm:t>
        <a:bodyPr/>
        <a:lstStyle/>
        <a:p>
          <a:endParaRPr lang="en-US"/>
        </a:p>
      </dgm:t>
    </dgm:pt>
    <dgm:pt modelId="{66D439FF-DDBD-422E-906A-DD875A7C4DC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a-IR" sz="1600" b="1" dirty="0" smtClean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rPr>
            <a:t>استان فارس با 190% بیشترین میزان تحقق برنامه را داشته است.</a:t>
          </a:r>
          <a:endParaRPr lang="en-US" sz="1600" b="1" dirty="0">
            <a:solidFill>
              <a:schemeClr val="accent6">
                <a:lumMod val="50000"/>
              </a:schemeClr>
            </a:solidFill>
            <a:cs typeface="B Nazanin" panose="00000400000000000000" pitchFamily="2" charset="-78"/>
          </a:endParaRPr>
        </a:p>
      </dgm:t>
    </dgm:pt>
    <dgm:pt modelId="{FE0869EC-474B-453D-8A0E-38541519BAD4}" type="parTrans" cxnId="{9951A403-DBCD-4AAA-AD78-653AC2C201E2}">
      <dgm:prSet/>
      <dgm:spPr/>
      <dgm:t>
        <a:bodyPr/>
        <a:lstStyle/>
        <a:p>
          <a:endParaRPr lang="en-US"/>
        </a:p>
      </dgm:t>
    </dgm:pt>
    <dgm:pt modelId="{35E028D4-FA71-4197-8A80-6458F6512AA2}" type="sibTrans" cxnId="{9951A403-DBCD-4AAA-AD78-653AC2C201E2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a-IR" sz="1800" b="1" dirty="0" smtClean="0">
              <a:solidFill>
                <a:srgbClr val="FFFF00"/>
              </a:solidFill>
              <a:cs typeface="B Nazanin" panose="00000400000000000000" pitchFamily="2" charset="-78"/>
            </a:rPr>
            <a:t>استان قم با 42% کمترین میزان تحقق برنامه را داشته است.</a:t>
          </a:r>
          <a:endParaRPr lang="en-US" sz="1800" b="1" dirty="0">
            <a:solidFill>
              <a:srgbClr val="FFFF00"/>
            </a:solidFill>
            <a:cs typeface="B Nazanin" panose="00000400000000000000" pitchFamily="2" charset="-78"/>
          </a:endParaRPr>
        </a:p>
      </dgm:t>
    </dgm:pt>
    <dgm:pt modelId="{C1ABE36F-5553-4C36-851E-7B2CB818F9D1}" type="pres">
      <dgm:prSet presAssocID="{CFCD1C68-B8A7-4455-B8D9-E039F0D8B3C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7E0BD33-1BEA-4EB7-8AD3-6E2838BA2F23}" type="pres">
      <dgm:prSet presAssocID="{C3CEF2B9-7948-4179-81B9-75F999075F55}" presName="composite" presStyleCnt="0"/>
      <dgm:spPr/>
    </dgm:pt>
    <dgm:pt modelId="{19A127DB-2428-4091-895A-5111BB2C445F}" type="pres">
      <dgm:prSet presAssocID="{C3CEF2B9-7948-4179-81B9-75F999075F55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324A3-F7F7-46A5-9592-CF22283A786E}" type="pres">
      <dgm:prSet presAssocID="{C3CEF2B9-7948-4179-81B9-75F999075F5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F4E78-BD9F-4B2D-A9C2-C98E311791DD}" type="pres">
      <dgm:prSet presAssocID="{C3CEF2B9-7948-4179-81B9-75F999075F55}" presName="BalanceSpacing" presStyleCnt="0"/>
      <dgm:spPr/>
    </dgm:pt>
    <dgm:pt modelId="{BF15C55D-C14B-4B19-94D6-C65829705C24}" type="pres">
      <dgm:prSet presAssocID="{C3CEF2B9-7948-4179-81B9-75F999075F55}" presName="BalanceSpacing1" presStyleCnt="0"/>
      <dgm:spPr/>
    </dgm:pt>
    <dgm:pt modelId="{E77EFB5D-C733-4D80-A07E-3196F88A2F69}" type="pres">
      <dgm:prSet presAssocID="{E4B4B08F-A036-4C07-A45A-16C05B071DE8}" presName="Accent1Text" presStyleLbl="node1" presStyleIdx="1" presStyleCnt="6"/>
      <dgm:spPr/>
      <dgm:t>
        <a:bodyPr/>
        <a:lstStyle/>
        <a:p>
          <a:endParaRPr lang="en-US"/>
        </a:p>
      </dgm:t>
    </dgm:pt>
    <dgm:pt modelId="{7B9470D4-F2F6-4168-9259-AB003143CBE3}" type="pres">
      <dgm:prSet presAssocID="{E4B4B08F-A036-4C07-A45A-16C05B071DE8}" presName="spaceBetweenRectangles" presStyleCnt="0"/>
      <dgm:spPr/>
    </dgm:pt>
    <dgm:pt modelId="{FF08F14F-BB2D-47A6-9FA7-3105360FEE11}" type="pres">
      <dgm:prSet presAssocID="{5D4D18E2-F22E-4982-9997-D0BD5402AAFD}" presName="composite" presStyleCnt="0"/>
      <dgm:spPr/>
    </dgm:pt>
    <dgm:pt modelId="{13B00044-F2C7-4FB3-9F8A-B6719EB199B0}" type="pres">
      <dgm:prSet presAssocID="{5D4D18E2-F22E-4982-9997-D0BD5402AAF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3774D-D269-4205-A74E-A8B6428FFA6E}" type="pres">
      <dgm:prSet presAssocID="{5D4D18E2-F22E-4982-9997-D0BD5402AAFD}" presName="Childtext1" presStyleLbl="revTx" presStyleIdx="1" presStyleCnt="3" custScaleX="143125" custLinFactNeighborX="-35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2BEF7-E03A-4F42-BBAE-33BED72386C3}" type="pres">
      <dgm:prSet presAssocID="{5D4D18E2-F22E-4982-9997-D0BD5402AAFD}" presName="BalanceSpacing" presStyleCnt="0"/>
      <dgm:spPr/>
    </dgm:pt>
    <dgm:pt modelId="{EF24AE21-4202-40F8-8DDF-91CD32C4A199}" type="pres">
      <dgm:prSet presAssocID="{5D4D18E2-F22E-4982-9997-D0BD5402AAFD}" presName="BalanceSpacing1" presStyleCnt="0"/>
      <dgm:spPr/>
    </dgm:pt>
    <dgm:pt modelId="{A941FA4D-F065-4B33-8A22-95BB367AACA4}" type="pres">
      <dgm:prSet presAssocID="{1A54B30F-9487-4A99-B96D-EE2D45B15135}" presName="Accent1Text" presStyleLbl="node1" presStyleIdx="3" presStyleCnt="6"/>
      <dgm:spPr/>
      <dgm:t>
        <a:bodyPr/>
        <a:lstStyle/>
        <a:p>
          <a:endParaRPr lang="en-US"/>
        </a:p>
      </dgm:t>
    </dgm:pt>
    <dgm:pt modelId="{60592EB7-BD6A-4ADC-BAC1-0077EE96B26C}" type="pres">
      <dgm:prSet presAssocID="{1A54B30F-9487-4A99-B96D-EE2D45B15135}" presName="spaceBetweenRectangles" presStyleCnt="0"/>
      <dgm:spPr/>
    </dgm:pt>
    <dgm:pt modelId="{B2CAD8DF-EDEA-4F8A-9B56-EDAD4610B322}" type="pres">
      <dgm:prSet presAssocID="{66D439FF-DDBD-422E-906A-DD875A7C4DCC}" presName="composite" presStyleCnt="0"/>
      <dgm:spPr/>
    </dgm:pt>
    <dgm:pt modelId="{73D615E1-C337-4BC9-8F9C-C21546A130D4}" type="pres">
      <dgm:prSet presAssocID="{66D439FF-DDBD-422E-906A-DD875A7C4DC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20046-9457-4675-946D-9E856443FEC4}" type="pres">
      <dgm:prSet presAssocID="{66D439FF-DDBD-422E-906A-DD875A7C4DC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D8499-BB90-4665-822D-2EADCDBDE3E7}" type="pres">
      <dgm:prSet presAssocID="{66D439FF-DDBD-422E-906A-DD875A7C4DCC}" presName="BalanceSpacing" presStyleCnt="0"/>
      <dgm:spPr/>
    </dgm:pt>
    <dgm:pt modelId="{134C234F-253C-4BF7-A9B0-9CD0F00A6A27}" type="pres">
      <dgm:prSet presAssocID="{66D439FF-DDBD-422E-906A-DD875A7C4DCC}" presName="BalanceSpacing1" presStyleCnt="0"/>
      <dgm:spPr/>
    </dgm:pt>
    <dgm:pt modelId="{BFED85D7-83D7-4905-A7D7-7354D32829F7}" type="pres">
      <dgm:prSet presAssocID="{35E028D4-FA71-4197-8A80-6458F6512AA2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B44D572-6E14-449B-B60B-F8795749F526}" type="presOf" srcId="{E4B4B08F-A036-4C07-A45A-16C05B071DE8}" destId="{E77EFB5D-C733-4D80-A07E-3196F88A2F69}" srcOrd="0" destOrd="0" presId="urn:microsoft.com/office/officeart/2008/layout/AlternatingHexagons"/>
    <dgm:cxn modelId="{B2D721FC-EFEE-4335-852B-DD460878C6DB}" type="presOf" srcId="{3F6E19A7-9B76-4F80-B908-CB7902EEB882}" destId="{4343774D-D269-4205-A74E-A8B6428FFA6E}" srcOrd="0" destOrd="0" presId="urn:microsoft.com/office/officeart/2008/layout/AlternatingHexagons"/>
    <dgm:cxn modelId="{97041049-4423-4C5F-B091-3937A69FC879}" type="presOf" srcId="{CFCD1C68-B8A7-4455-B8D9-E039F0D8B3C1}" destId="{C1ABE36F-5553-4C36-851E-7B2CB818F9D1}" srcOrd="0" destOrd="0" presId="urn:microsoft.com/office/officeart/2008/layout/AlternatingHexagons"/>
    <dgm:cxn modelId="{F7F2FFC8-6170-4733-8496-C5527FC54D33}" type="presOf" srcId="{35E028D4-FA71-4197-8A80-6458F6512AA2}" destId="{BFED85D7-83D7-4905-A7D7-7354D32829F7}" srcOrd="0" destOrd="0" presId="urn:microsoft.com/office/officeart/2008/layout/AlternatingHexagons"/>
    <dgm:cxn modelId="{9C5BFCCD-CD21-4F18-A71E-57BB606F4920}" srcId="{CFCD1C68-B8A7-4455-B8D9-E039F0D8B3C1}" destId="{5D4D18E2-F22E-4982-9997-D0BD5402AAFD}" srcOrd="1" destOrd="0" parTransId="{5101381B-B2C4-4874-8263-AAA406924DC8}" sibTransId="{1A54B30F-9487-4A99-B96D-EE2D45B15135}"/>
    <dgm:cxn modelId="{9951A403-DBCD-4AAA-AD78-653AC2C201E2}" srcId="{CFCD1C68-B8A7-4455-B8D9-E039F0D8B3C1}" destId="{66D439FF-DDBD-422E-906A-DD875A7C4DCC}" srcOrd="2" destOrd="0" parTransId="{FE0869EC-474B-453D-8A0E-38541519BAD4}" sibTransId="{35E028D4-FA71-4197-8A80-6458F6512AA2}"/>
    <dgm:cxn modelId="{D8DEFCD7-CB8D-463E-BF4F-B76A9DEE733C}" type="presOf" srcId="{C3CEF2B9-7948-4179-81B9-75F999075F55}" destId="{19A127DB-2428-4091-895A-5111BB2C445F}" srcOrd="0" destOrd="0" presId="urn:microsoft.com/office/officeart/2008/layout/AlternatingHexagons"/>
    <dgm:cxn modelId="{1377CCF8-CC43-4B25-84DF-4B4B951AF487}" type="presOf" srcId="{1A54B30F-9487-4A99-B96D-EE2D45B15135}" destId="{A941FA4D-F065-4B33-8A22-95BB367AACA4}" srcOrd="0" destOrd="0" presId="urn:microsoft.com/office/officeart/2008/layout/AlternatingHexagons"/>
    <dgm:cxn modelId="{6082DCA6-F12E-4376-8C4B-004480E5943D}" type="presOf" srcId="{66D439FF-DDBD-422E-906A-DD875A7C4DCC}" destId="{73D615E1-C337-4BC9-8F9C-C21546A130D4}" srcOrd="0" destOrd="0" presId="urn:microsoft.com/office/officeart/2008/layout/AlternatingHexagons"/>
    <dgm:cxn modelId="{1E1158D6-6D4C-448F-8D72-61DE5AE18DD8}" srcId="{5D4D18E2-F22E-4982-9997-D0BD5402AAFD}" destId="{3F6E19A7-9B76-4F80-B908-CB7902EEB882}" srcOrd="0" destOrd="0" parTransId="{45A79009-AC73-46C4-A91C-11F1AB1070E8}" sibTransId="{1A3289EB-1959-45E0-9F83-97EDC8874AFF}"/>
    <dgm:cxn modelId="{8D9481BD-5C61-4A58-B48C-79EB0240A95D}" type="presOf" srcId="{5D4D18E2-F22E-4982-9997-D0BD5402AAFD}" destId="{13B00044-F2C7-4FB3-9F8A-B6719EB199B0}" srcOrd="0" destOrd="0" presId="urn:microsoft.com/office/officeart/2008/layout/AlternatingHexagons"/>
    <dgm:cxn modelId="{2C326305-56C3-45ED-8887-1F4A0F75EB24}" srcId="{CFCD1C68-B8A7-4455-B8D9-E039F0D8B3C1}" destId="{C3CEF2B9-7948-4179-81B9-75F999075F55}" srcOrd="0" destOrd="0" parTransId="{B8F65AB1-73CE-4F19-905D-941AF9D23ECA}" sibTransId="{E4B4B08F-A036-4C07-A45A-16C05B071DE8}"/>
    <dgm:cxn modelId="{EC029703-B2FD-440F-A6A4-A259608D4F3B}" type="presParOf" srcId="{C1ABE36F-5553-4C36-851E-7B2CB818F9D1}" destId="{37E0BD33-1BEA-4EB7-8AD3-6E2838BA2F23}" srcOrd="0" destOrd="0" presId="urn:microsoft.com/office/officeart/2008/layout/AlternatingHexagons"/>
    <dgm:cxn modelId="{06FFDA03-7907-43F9-9D11-11D45E3EB1E5}" type="presParOf" srcId="{37E0BD33-1BEA-4EB7-8AD3-6E2838BA2F23}" destId="{19A127DB-2428-4091-895A-5111BB2C445F}" srcOrd="0" destOrd="0" presId="urn:microsoft.com/office/officeart/2008/layout/AlternatingHexagons"/>
    <dgm:cxn modelId="{D8C6C7C3-386E-43C7-96C7-055E71A11DFE}" type="presParOf" srcId="{37E0BD33-1BEA-4EB7-8AD3-6E2838BA2F23}" destId="{D0E324A3-F7F7-46A5-9592-CF22283A786E}" srcOrd="1" destOrd="0" presId="urn:microsoft.com/office/officeart/2008/layout/AlternatingHexagons"/>
    <dgm:cxn modelId="{E46CC784-2EF8-47D5-A201-7469EB8898E3}" type="presParOf" srcId="{37E0BD33-1BEA-4EB7-8AD3-6E2838BA2F23}" destId="{8FAF4E78-BD9F-4B2D-A9C2-C98E311791DD}" srcOrd="2" destOrd="0" presId="urn:microsoft.com/office/officeart/2008/layout/AlternatingHexagons"/>
    <dgm:cxn modelId="{F9EB8337-F4CF-4529-8AAF-EE02033E69E2}" type="presParOf" srcId="{37E0BD33-1BEA-4EB7-8AD3-6E2838BA2F23}" destId="{BF15C55D-C14B-4B19-94D6-C65829705C24}" srcOrd="3" destOrd="0" presId="urn:microsoft.com/office/officeart/2008/layout/AlternatingHexagons"/>
    <dgm:cxn modelId="{8208CC20-E333-4C97-BFBB-325DEB187993}" type="presParOf" srcId="{37E0BD33-1BEA-4EB7-8AD3-6E2838BA2F23}" destId="{E77EFB5D-C733-4D80-A07E-3196F88A2F69}" srcOrd="4" destOrd="0" presId="urn:microsoft.com/office/officeart/2008/layout/AlternatingHexagons"/>
    <dgm:cxn modelId="{EFCBB6CE-E075-469E-91BB-F37A4F349676}" type="presParOf" srcId="{C1ABE36F-5553-4C36-851E-7B2CB818F9D1}" destId="{7B9470D4-F2F6-4168-9259-AB003143CBE3}" srcOrd="1" destOrd="0" presId="urn:microsoft.com/office/officeart/2008/layout/AlternatingHexagons"/>
    <dgm:cxn modelId="{C7CE9236-1854-4975-AA04-B6A9E348C8A4}" type="presParOf" srcId="{C1ABE36F-5553-4C36-851E-7B2CB818F9D1}" destId="{FF08F14F-BB2D-47A6-9FA7-3105360FEE11}" srcOrd="2" destOrd="0" presId="urn:microsoft.com/office/officeart/2008/layout/AlternatingHexagons"/>
    <dgm:cxn modelId="{B0E1CB86-AF6D-4AD9-A33D-54E287FF9210}" type="presParOf" srcId="{FF08F14F-BB2D-47A6-9FA7-3105360FEE11}" destId="{13B00044-F2C7-4FB3-9F8A-B6719EB199B0}" srcOrd="0" destOrd="0" presId="urn:microsoft.com/office/officeart/2008/layout/AlternatingHexagons"/>
    <dgm:cxn modelId="{59880727-D815-4BDA-BD04-2F19A21B0072}" type="presParOf" srcId="{FF08F14F-BB2D-47A6-9FA7-3105360FEE11}" destId="{4343774D-D269-4205-A74E-A8B6428FFA6E}" srcOrd="1" destOrd="0" presId="urn:microsoft.com/office/officeart/2008/layout/AlternatingHexagons"/>
    <dgm:cxn modelId="{B3FA9C14-91D4-4B47-A9AF-901B9248FFF4}" type="presParOf" srcId="{FF08F14F-BB2D-47A6-9FA7-3105360FEE11}" destId="{58A2BEF7-E03A-4F42-BBAE-33BED72386C3}" srcOrd="2" destOrd="0" presId="urn:microsoft.com/office/officeart/2008/layout/AlternatingHexagons"/>
    <dgm:cxn modelId="{0ADEAF63-58E9-4A32-BFD7-C832AFE1A573}" type="presParOf" srcId="{FF08F14F-BB2D-47A6-9FA7-3105360FEE11}" destId="{EF24AE21-4202-40F8-8DDF-91CD32C4A199}" srcOrd="3" destOrd="0" presId="urn:microsoft.com/office/officeart/2008/layout/AlternatingHexagons"/>
    <dgm:cxn modelId="{6E29F13D-2A0A-450C-B4C6-F036DA623505}" type="presParOf" srcId="{FF08F14F-BB2D-47A6-9FA7-3105360FEE11}" destId="{A941FA4D-F065-4B33-8A22-95BB367AACA4}" srcOrd="4" destOrd="0" presId="urn:microsoft.com/office/officeart/2008/layout/AlternatingHexagons"/>
    <dgm:cxn modelId="{2917C5EE-8AC8-4E39-825F-966D8FF394C0}" type="presParOf" srcId="{C1ABE36F-5553-4C36-851E-7B2CB818F9D1}" destId="{60592EB7-BD6A-4ADC-BAC1-0077EE96B26C}" srcOrd="3" destOrd="0" presId="urn:microsoft.com/office/officeart/2008/layout/AlternatingHexagons"/>
    <dgm:cxn modelId="{06506F03-A5A1-46B5-A636-B547EE5A424C}" type="presParOf" srcId="{C1ABE36F-5553-4C36-851E-7B2CB818F9D1}" destId="{B2CAD8DF-EDEA-4F8A-9B56-EDAD4610B322}" srcOrd="4" destOrd="0" presId="urn:microsoft.com/office/officeart/2008/layout/AlternatingHexagons"/>
    <dgm:cxn modelId="{8B3C6147-1042-4DB7-B119-C9315041F283}" type="presParOf" srcId="{B2CAD8DF-EDEA-4F8A-9B56-EDAD4610B322}" destId="{73D615E1-C337-4BC9-8F9C-C21546A130D4}" srcOrd="0" destOrd="0" presId="urn:microsoft.com/office/officeart/2008/layout/AlternatingHexagons"/>
    <dgm:cxn modelId="{D61E27DF-FF4E-45B7-85B4-3A5052BF7659}" type="presParOf" srcId="{B2CAD8DF-EDEA-4F8A-9B56-EDAD4610B322}" destId="{FFE20046-9457-4675-946D-9E856443FEC4}" srcOrd="1" destOrd="0" presId="urn:microsoft.com/office/officeart/2008/layout/AlternatingHexagons"/>
    <dgm:cxn modelId="{E3D9F3B9-9976-475F-A394-575DDB256727}" type="presParOf" srcId="{B2CAD8DF-EDEA-4F8A-9B56-EDAD4610B322}" destId="{9A7D8499-BB90-4665-822D-2EADCDBDE3E7}" srcOrd="2" destOrd="0" presId="urn:microsoft.com/office/officeart/2008/layout/AlternatingHexagons"/>
    <dgm:cxn modelId="{6EFE4B98-EAA9-4312-9A30-B1CC13338332}" type="presParOf" srcId="{B2CAD8DF-EDEA-4F8A-9B56-EDAD4610B322}" destId="{134C234F-253C-4BF7-A9B0-9CD0F00A6A27}" srcOrd="3" destOrd="0" presId="urn:microsoft.com/office/officeart/2008/layout/AlternatingHexagons"/>
    <dgm:cxn modelId="{C0B365B0-BFB8-47EA-A7C6-621BF33C079F}" type="presParOf" srcId="{B2CAD8DF-EDEA-4F8A-9B56-EDAD4610B322}" destId="{BFED85D7-83D7-4905-A7D7-7354D32829F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624BB-0715-4C5F-945D-B98AE17B919D}">
      <dsp:nvSpPr>
        <dsp:cNvPr id="0" name=""/>
        <dsp:cNvSpPr/>
      </dsp:nvSpPr>
      <dsp:spPr>
        <a:xfrm>
          <a:off x="2669828" y="76193"/>
          <a:ext cx="6208887" cy="215673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  <a:cs typeface="B Titr" panose="00000700000000000000" pitchFamily="2" charset="-78"/>
            </a:rPr>
            <a:t>به منظور هدایت (معرفی سازوکارهاي مناسب رشد و بالندگی این افراد به عنوان سرمایه های ملی) و حمایت (نظیر معرفی به مراجع ذیربط جهت اخذ وام ، اجرای آموزشهای مستمر مورد نیاز آنان  ) از شناسایی استعدادهای برتر مهارتی در روستاها این برنامه همه ساله در زمره فعالیت های واجد تکلیف استان ها، قرار داده می شود.</a:t>
          </a:r>
          <a:endParaRPr lang="en-US" sz="1400" b="1" kern="1200" dirty="0">
            <a:solidFill>
              <a:schemeClr val="tx1"/>
            </a:solidFill>
            <a:cs typeface="B Titr" panose="00000700000000000000" pitchFamily="2" charset="-78"/>
          </a:endParaRPr>
        </a:p>
      </dsp:txBody>
      <dsp:txXfrm>
        <a:off x="2775111" y="181476"/>
        <a:ext cx="5998321" cy="1946172"/>
      </dsp:txXfrm>
    </dsp:sp>
    <dsp:sp modelId="{E63F64F6-C3F0-4727-AA00-6C4F7116DD4D}">
      <dsp:nvSpPr>
        <dsp:cNvPr id="0" name=""/>
        <dsp:cNvSpPr/>
      </dsp:nvSpPr>
      <dsp:spPr>
        <a:xfrm>
          <a:off x="6274211" y="-2226990"/>
          <a:ext cx="4773250" cy="4773250"/>
        </a:xfrm>
        <a:custGeom>
          <a:avLst/>
          <a:gdLst/>
          <a:ahLst/>
          <a:cxnLst/>
          <a:rect l="0" t="0" r="0" b="0"/>
          <a:pathLst>
            <a:path>
              <a:moveTo>
                <a:pt x="1202599" y="4458837"/>
              </a:moveTo>
              <a:arcTo wR="2386625" hR="2386625" stAng="7184573" swAng="3093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A0B5C-1150-4238-AA51-C4940ACEBD38}">
      <dsp:nvSpPr>
        <dsp:cNvPr id="0" name=""/>
        <dsp:cNvSpPr/>
      </dsp:nvSpPr>
      <dsp:spPr>
        <a:xfrm>
          <a:off x="6710012" y="2115806"/>
          <a:ext cx="4567587" cy="2151394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rPr>
            <a:t>میزان تعهد استان ها در سال 1403 ، شناسایی و حمایت 2208 نفر از استعداد های برتر مهارتی در روستاهای کشور بوده و میزان مورد انتظار تحقق برنامه شش ماهه 1104 نفر می باشد . ضریب وزنی اجرای این برنامه 3 از 100 امتیاز است.</a:t>
          </a:r>
          <a:endParaRPr lang="en-US" sz="1400" b="1" kern="1200" dirty="0">
            <a:solidFill>
              <a:schemeClr val="accent6">
                <a:lumMod val="50000"/>
              </a:schemeClr>
            </a:solidFill>
            <a:cs typeface="B Titr" panose="00000700000000000000" pitchFamily="2" charset="-78"/>
          </a:endParaRPr>
        </a:p>
      </dsp:txBody>
      <dsp:txXfrm>
        <a:off x="6815034" y="2220828"/>
        <a:ext cx="4357543" cy="1941350"/>
      </dsp:txXfrm>
    </dsp:sp>
    <dsp:sp modelId="{8FB9F146-AC8B-4CD1-A4BB-A7F97F397601}">
      <dsp:nvSpPr>
        <dsp:cNvPr id="0" name=""/>
        <dsp:cNvSpPr/>
      </dsp:nvSpPr>
      <dsp:spPr>
        <a:xfrm>
          <a:off x="5945003" y="-458801"/>
          <a:ext cx="4773250" cy="4773250"/>
        </a:xfrm>
        <a:custGeom>
          <a:avLst/>
          <a:gdLst/>
          <a:ahLst/>
          <a:cxnLst/>
          <a:rect l="0" t="0" r="0" b="0"/>
          <a:pathLst>
            <a:path>
              <a:moveTo>
                <a:pt x="2849897" y="4727855"/>
              </a:moveTo>
              <a:arcTo wR="2386625" hR="2386625" stAng="4728429" swAng="13431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9BFB8-5630-458D-8ADF-2E2C4EEBBEF9}">
      <dsp:nvSpPr>
        <dsp:cNvPr id="0" name=""/>
        <dsp:cNvSpPr/>
      </dsp:nvSpPr>
      <dsp:spPr>
        <a:xfrm>
          <a:off x="5624196" y="4267200"/>
          <a:ext cx="3494550" cy="149270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rgbClr val="CC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FFFF00"/>
              </a:solidFill>
              <a:cs typeface="B Titr" panose="00000700000000000000" pitchFamily="2" charset="-78"/>
            </a:rPr>
            <a:t>با شناسایی 845 نفر در سطح کشور، 74 % برنامه مورد انتظار شش ماهه تحقق یافته است.</a:t>
          </a:r>
          <a:endParaRPr lang="en-US" sz="1400" b="1" kern="1200" dirty="0">
            <a:solidFill>
              <a:srgbClr val="FFFF00"/>
            </a:solidFill>
            <a:cs typeface="B Titr" panose="00000700000000000000" pitchFamily="2" charset="-78"/>
          </a:endParaRPr>
        </a:p>
      </dsp:txBody>
      <dsp:txXfrm>
        <a:off x="5697064" y="4340068"/>
        <a:ext cx="3348814" cy="1346966"/>
      </dsp:txXfrm>
    </dsp:sp>
    <dsp:sp modelId="{222C6273-7472-4A70-B446-559B97001B38}">
      <dsp:nvSpPr>
        <dsp:cNvPr id="0" name=""/>
        <dsp:cNvSpPr/>
      </dsp:nvSpPr>
      <dsp:spPr>
        <a:xfrm>
          <a:off x="3989630" y="987878"/>
          <a:ext cx="4773250" cy="4773250"/>
        </a:xfrm>
        <a:custGeom>
          <a:avLst/>
          <a:gdLst/>
          <a:ahLst/>
          <a:cxnLst/>
          <a:rect l="0" t="0" r="0" b="0"/>
          <a:pathLst>
            <a:path>
              <a:moveTo>
                <a:pt x="2298840" y="4771635"/>
              </a:moveTo>
              <a:arcTo wR="2386625" hR="2386625" stAng="5526475" swAng="16083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D8A54-22DD-44F0-A066-82DC7E964508}">
      <dsp:nvSpPr>
        <dsp:cNvPr id="0" name=""/>
        <dsp:cNvSpPr/>
      </dsp:nvSpPr>
      <dsp:spPr>
        <a:xfrm>
          <a:off x="2204210" y="3942919"/>
          <a:ext cx="3008280" cy="1926128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E7E200"/>
              </a:solidFill>
              <a:cs typeface="B Titr" panose="00000700000000000000" pitchFamily="2" charset="-78"/>
            </a:rPr>
            <a:t>9 استان اردبیل ، آذربایجان غربی ،  البرز ، ایلام ، خراسان شمالی ، قزوین ، قم ، لرستان ، هرمزگان عملکرد بسیار کمتر از حد مورد انتظار شش ماهه داشته اند.  </a:t>
          </a:r>
          <a:endParaRPr lang="en-US" sz="1400" b="1" kern="1200" dirty="0">
            <a:solidFill>
              <a:srgbClr val="E7E200"/>
            </a:solidFill>
            <a:cs typeface="B Titr" panose="00000700000000000000" pitchFamily="2" charset="-78"/>
          </a:endParaRPr>
        </a:p>
      </dsp:txBody>
      <dsp:txXfrm>
        <a:off x="2298236" y="4036945"/>
        <a:ext cx="2820228" cy="1738076"/>
      </dsp:txXfrm>
    </dsp:sp>
    <dsp:sp modelId="{AA0211BB-3800-44E9-9D1D-D84EE68686F6}">
      <dsp:nvSpPr>
        <dsp:cNvPr id="0" name=""/>
        <dsp:cNvSpPr/>
      </dsp:nvSpPr>
      <dsp:spPr>
        <a:xfrm>
          <a:off x="-264486" y="-656294"/>
          <a:ext cx="4773250" cy="4773250"/>
        </a:xfrm>
        <a:custGeom>
          <a:avLst/>
          <a:gdLst/>
          <a:ahLst/>
          <a:cxnLst/>
          <a:rect l="0" t="0" r="0" b="0"/>
          <a:pathLst>
            <a:path>
              <a:moveTo>
                <a:pt x="3268555" y="4604322"/>
              </a:moveTo>
              <a:arcTo wR="2386625" hR="2386625" stAng="4098801" swAng="19657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CECD9-D37C-4C1D-A7B4-B1ED0BDF9E07}">
      <dsp:nvSpPr>
        <dsp:cNvPr id="0" name=""/>
        <dsp:cNvSpPr/>
      </dsp:nvSpPr>
      <dsp:spPr>
        <a:xfrm>
          <a:off x="59270" y="1523996"/>
          <a:ext cx="2936789" cy="2545835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2">
                  <a:lumMod val="75000"/>
                </a:schemeClr>
              </a:solidFill>
              <a:cs typeface="B Titr" panose="00000700000000000000" pitchFamily="2" charset="-78"/>
            </a:rPr>
            <a:t>6  استان یزد، مازندران ، گلستان، سیستان و بلوچستان ، خوزستان، بوشهر بیش از 1/5 برابر تعهد شش ماهه عملکرد داشته اند.</a:t>
          </a:r>
          <a:endParaRPr lang="en-US" sz="1600" b="1" kern="1200" dirty="0">
            <a:solidFill>
              <a:schemeClr val="tx2">
                <a:lumMod val="75000"/>
              </a:schemeClr>
            </a:solidFill>
            <a:cs typeface="B Titr" panose="00000700000000000000" pitchFamily="2" charset="-78"/>
          </a:endParaRPr>
        </a:p>
      </dsp:txBody>
      <dsp:txXfrm>
        <a:off x="183547" y="1648273"/>
        <a:ext cx="2688235" cy="2297281"/>
      </dsp:txXfrm>
    </dsp:sp>
    <dsp:sp modelId="{37E36BB8-6CFE-447F-BAEF-2A88C0336F3B}">
      <dsp:nvSpPr>
        <dsp:cNvPr id="0" name=""/>
        <dsp:cNvSpPr/>
      </dsp:nvSpPr>
      <dsp:spPr>
        <a:xfrm>
          <a:off x="-256495" y="-2381597"/>
          <a:ext cx="4773250" cy="4773250"/>
        </a:xfrm>
        <a:custGeom>
          <a:avLst/>
          <a:gdLst/>
          <a:ahLst/>
          <a:cxnLst/>
          <a:rect l="0" t="0" r="0" b="0"/>
          <a:pathLst>
            <a:path>
              <a:moveTo>
                <a:pt x="3252454" y="4610657"/>
              </a:moveTo>
              <a:arcTo wR="2386625" hR="2386625" stAng="4123724" swAng="153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FC6D8-3B64-4217-A609-560089340B5C}">
      <dsp:nvSpPr>
        <dsp:cNvPr id="0" name=""/>
        <dsp:cNvSpPr/>
      </dsp:nvSpPr>
      <dsp:spPr>
        <a:xfrm>
          <a:off x="2032813" y="0"/>
          <a:ext cx="6341153" cy="2639067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chemeClr val="bg1"/>
              </a:solidFill>
              <a:cs typeface="B Titr" panose="00000700000000000000" pitchFamily="2" charset="-78"/>
            </a:rPr>
            <a:t>فارغ التحصیلان و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chemeClr val="bg1"/>
              </a:solidFill>
              <a:cs typeface="B Titr" panose="00000700000000000000" pitchFamily="2" charset="-78"/>
            </a:rPr>
            <a:t>دانش آموختگان دانشگاهی</a:t>
          </a:r>
          <a:endParaRPr lang="en-US" sz="3200" b="1" kern="1200" dirty="0">
            <a:solidFill>
              <a:schemeClr val="bg1"/>
            </a:solidFill>
            <a:cs typeface="B Titr" panose="00000700000000000000" pitchFamily="2" charset="-78"/>
          </a:endParaRPr>
        </a:p>
      </dsp:txBody>
      <dsp:txXfrm>
        <a:off x="2961453" y="386482"/>
        <a:ext cx="4483873" cy="1866103"/>
      </dsp:txXfrm>
    </dsp:sp>
    <dsp:sp modelId="{F074CF73-B590-4CCA-8073-920FC6DF2A57}">
      <dsp:nvSpPr>
        <dsp:cNvPr id="0" name=""/>
        <dsp:cNvSpPr/>
      </dsp:nvSpPr>
      <dsp:spPr>
        <a:xfrm rot="14446274" flipH="1">
          <a:off x="3792377" y="2706557"/>
          <a:ext cx="969154" cy="537388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833624" y="2743690"/>
        <a:ext cx="807938" cy="322432"/>
      </dsp:txXfrm>
    </dsp:sp>
    <dsp:sp modelId="{F4FE27C6-82E7-495E-B474-6943064721EF}">
      <dsp:nvSpPr>
        <dsp:cNvPr id="0" name=""/>
        <dsp:cNvSpPr/>
      </dsp:nvSpPr>
      <dsp:spPr>
        <a:xfrm>
          <a:off x="990599" y="3302415"/>
          <a:ext cx="4686091" cy="271738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FFFF00"/>
              </a:solidFill>
              <a:cs typeface="B Nazanin" panose="00000400000000000000" pitchFamily="2" charset="-78"/>
            </a:rPr>
            <a:t>استان لرستان با 539 درصد و خراسان رضوی با 369 درصد تحقق برنامه غیرمتعارف داشته اند. </a:t>
          </a:r>
          <a:endParaRPr lang="en-US" sz="2800" b="1" kern="1200" dirty="0">
            <a:solidFill>
              <a:srgbClr val="FFFF00"/>
            </a:solidFill>
            <a:cs typeface="B Nazanin" panose="00000400000000000000" pitchFamily="2" charset="-78"/>
          </a:endParaRPr>
        </a:p>
      </dsp:txBody>
      <dsp:txXfrm>
        <a:off x="1676861" y="3700367"/>
        <a:ext cx="3313567" cy="1921480"/>
      </dsp:txXfrm>
    </dsp:sp>
    <dsp:sp modelId="{E9DB0EF9-38C5-41AF-B167-4B205425F768}">
      <dsp:nvSpPr>
        <dsp:cNvPr id="0" name=""/>
        <dsp:cNvSpPr/>
      </dsp:nvSpPr>
      <dsp:spPr>
        <a:xfrm rot="3368587">
          <a:off x="10731081" y="5751105"/>
          <a:ext cx="483437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10763197" y="5798364"/>
        <a:ext cx="338406" cy="322432"/>
      </dsp:txXfrm>
    </dsp:sp>
    <dsp:sp modelId="{1C3E38DC-F48B-48E7-932C-1E10B8B3C912}">
      <dsp:nvSpPr>
        <dsp:cNvPr id="0" name=""/>
        <dsp:cNvSpPr/>
      </dsp:nvSpPr>
      <dsp:spPr>
        <a:xfrm>
          <a:off x="5943601" y="3112813"/>
          <a:ext cx="2795021" cy="278632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rPr>
            <a:t>استان تهران با تحقق 32 درصد کمترین میزان تحقق برنامه را در شش ماهه اول سال داشته است. </a:t>
          </a:r>
          <a:endParaRPr lang="en-US" sz="2000" b="1" kern="1200" dirty="0">
            <a:solidFill>
              <a:schemeClr val="accent4">
                <a:lumMod val="50000"/>
              </a:schemeClr>
            </a:solidFill>
            <a:cs typeface="B Nazanin" panose="00000400000000000000" pitchFamily="2" charset="-78"/>
          </a:endParaRPr>
        </a:p>
      </dsp:txBody>
      <dsp:txXfrm>
        <a:off x="6352922" y="3520861"/>
        <a:ext cx="1976379" cy="1970232"/>
      </dsp:txXfrm>
    </dsp:sp>
    <dsp:sp modelId="{D68F9C1D-B1D6-4898-AD5E-876D38B83C0D}">
      <dsp:nvSpPr>
        <dsp:cNvPr id="0" name=""/>
        <dsp:cNvSpPr/>
      </dsp:nvSpPr>
      <dsp:spPr>
        <a:xfrm rot="20506560" flipH="1">
          <a:off x="7695048" y="1933275"/>
          <a:ext cx="502181" cy="54112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841924" y="2017943"/>
        <a:ext cx="351527" cy="324673"/>
      </dsp:txXfrm>
    </dsp:sp>
    <dsp:sp modelId="{E9D14300-4AF1-4FE2-A01C-9964A6215443}">
      <dsp:nvSpPr>
        <dsp:cNvPr id="0" name=""/>
        <dsp:cNvSpPr/>
      </dsp:nvSpPr>
      <dsp:spPr>
        <a:xfrm>
          <a:off x="7963723" y="1219209"/>
          <a:ext cx="3009075" cy="2512133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rPr>
            <a:t>در این گروه هدف در شش ماهه اول سال تعداد 10357 نفر آموزش دیده اند. </a:t>
          </a:r>
          <a:endParaRPr lang="en-US" sz="2000" b="1" kern="1200" dirty="0">
            <a:solidFill>
              <a:schemeClr val="accent4">
                <a:lumMod val="50000"/>
              </a:schemeClr>
            </a:solidFill>
            <a:cs typeface="B Nazanin" panose="00000400000000000000" pitchFamily="2" charset="-78"/>
          </a:endParaRPr>
        </a:p>
      </dsp:txBody>
      <dsp:txXfrm>
        <a:off x="8404392" y="1587102"/>
        <a:ext cx="2127737" cy="1776347"/>
      </dsp:txXfrm>
    </dsp:sp>
    <dsp:sp modelId="{85208A3B-EF38-4CD5-83BA-10A9EDFA7C3B}">
      <dsp:nvSpPr>
        <dsp:cNvPr id="0" name=""/>
        <dsp:cNvSpPr/>
      </dsp:nvSpPr>
      <dsp:spPr>
        <a:xfrm rot="9932196">
          <a:off x="10755415" y="5751105"/>
          <a:ext cx="434768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10883778" y="5842295"/>
        <a:ext cx="304338" cy="322432"/>
      </dsp:txXfrm>
    </dsp:sp>
    <dsp:sp modelId="{94C2204F-0227-47EC-9A2A-BBF2EFE0DA84}">
      <dsp:nvSpPr>
        <dsp:cNvPr id="0" name=""/>
        <dsp:cNvSpPr/>
      </dsp:nvSpPr>
      <dsp:spPr>
        <a:xfrm>
          <a:off x="0" y="1295385"/>
          <a:ext cx="2251658" cy="2151798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rPr>
            <a:t>122 درصد تعهدات 6 ماهه تحقق یافته است.</a:t>
          </a:r>
          <a:endParaRPr lang="en-US" sz="2400" b="1" kern="1200" dirty="0">
            <a:solidFill>
              <a:schemeClr val="accent4">
                <a:lumMod val="50000"/>
              </a:schemeClr>
            </a:solidFill>
            <a:cs typeface="B Nazanin" panose="00000400000000000000" pitchFamily="2" charset="-78"/>
          </a:endParaRPr>
        </a:p>
      </dsp:txBody>
      <dsp:txXfrm>
        <a:off x="329748" y="1610509"/>
        <a:ext cx="1592162" cy="1521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124BB-25A8-4DD9-BE18-7584ECB91CB3}">
      <dsp:nvSpPr>
        <dsp:cNvPr id="0" name=""/>
        <dsp:cNvSpPr/>
      </dsp:nvSpPr>
      <dsp:spPr>
        <a:xfrm>
          <a:off x="1975941" y="0"/>
          <a:ext cx="6845040" cy="137705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600" b="1" kern="1200" dirty="0" smtClean="0">
              <a:cs typeface="B Titr" panose="00000700000000000000" pitchFamily="2" charset="-78"/>
            </a:rPr>
            <a:t>دانش آموزان</a:t>
          </a:r>
          <a:endParaRPr lang="en-US" sz="6600" b="1" kern="1200" dirty="0">
            <a:cs typeface="B Titr" panose="00000700000000000000" pitchFamily="2" charset="-78"/>
          </a:endParaRPr>
        </a:p>
      </dsp:txBody>
      <dsp:txXfrm>
        <a:off x="2016274" y="40333"/>
        <a:ext cx="6764374" cy="1296392"/>
      </dsp:txXfrm>
    </dsp:sp>
    <dsp:sp modelId="{7C713961-B309-48AE-877A-EB53321F52C8}">
      <dsp:nvSpPr>
        <dsp:cNvPr id="0" name=""/>
        <dsp:cNvSpPr/>
      </dsp:nvSpPr>
      <dsp:spPr>
        <a:xfrm rot="8940445">
          <a:off x="3849561" y="1239225"/>
          <a:ext cx="304869" cy="46107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934493" y="1307891"/>
        <a:ext cx="213408" cy="276643"/>
      </dsp:txXfrm>
    </dsp:sp>
    <dsp:sp modelId="{4ABACA87-E5B6-4730-9639-7CD4282E34AF}">
      <dsp:nvSpPr>
        <dsp:cNvPr id="0" name=""/>
        <dsp:cNvSpPr/>
      </dsp:nvSpPr>
      <dsp:spPr>
        <a:xfrm>
          <a:off x="375743" y="1600200"/>
          <a:ext cx="3383375" cy="217845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solidFill>
                <a:srgbClr val="FFFF00"/>
              </a:solidFill>
              <a:cs typeface="B Nazanin" panose="00000400000000000000" pitchFamily="2" charset="-78"/>
            </a:rPr>
            <a:t>با ارایه آموزش به 45410 نفر ، 110 درصد برنامه سال این گروه در شش ماهه نخست محقق شده است.</a:t>
          </a:r>
          <a:endParaRPr lang="en-US" sz="2500" b="1" kern="1200" dirty="0">
            <a:solidFill>
              <a:srgbClr val="FFFF00"/>
            </a:solidFill>
            <a:cs typeface="B Nazanin" panose="00000400000000000000" pitchFamily="2" charset="-78"/>
          </a:endParaRPr>
        </a:p>
      </dsp:txBody>
      <dsp:txXfrm>
        <a:off x="439548" y="1664005"/>
        <a:ext cx="3255765" cy="2050843"/>
      </dsp:txXfrm>
    </dsp:sp>
    <dsp:sp modelId="{B4F43B59-8AED-44A9-B760-0E7796A6BCF2}">
      <dsp:nvSpPr>
        <dsp:cNvPr id="0" name=""/>
        <dsp:cNvSpPr/>
      </dsp:nvSpPr>
      <dsp:spPr>
        <a:xfrm rot="9091">
          <a:off x="4456478" y="2467430"/>
          <a:ext cx="1680016" cy="46107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56478" y="2559461"/>
        <a:ext cx="1541695" cy="276643"/>
      </dsp:txXfrm>
    </dsp:sp>
    <dsp:sp modelId="{AC969DAC-4862-482E-B087-3CA99CC08B51}">
      <dsp:nvSpPr>
        <dsp:cNvPr id="0" name=""/>
        <dsp:cNvSpPr/>
      </dsp:nvSpPr>
      <dsp:spPr>
        <a:xfrm>
          <a:off x="6928950" y="1600202"/>
          <a:ext cx="3439577" cy="221325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300" b="1" kern="1200" dirty="0" smtClean="0">
              <a:solidFill>
                <a:schemeClr val="tx1"/>
              </a:solidFill>
              <a:cs typeface="B Nazanin" panose="00000400000000000000" pitchFamily="2" charset="-78"/>
            </a:rPr>
            <a:t>12 استان کمتر ازتعهد سالیانه خود در شش ماهه اول ثبت آمار عملکرد داشته اند.</a:t>
          </a:r>
          <a:endParaRPr lang="en-US" sz="2300" b="1" kern="1200" dirty="0">
            <a:solidFill>
              <a:schemeClr val="tx1"/>
            </a:solidFill>
            <a:cs typeface="B Nazanin" panose="00000400000000000000" pitchFamily="2" charset="-78"/>
          </a:endParaRPr>
        </a:p>
      </dsp:txBody>
      <dsp:txXfrm>
        <a:off x="6993774" y="1665026"/>
        <a:ext cx="3309929" cy="2083608"/>
      </dsp:txXfrm>
    </dsp:sp>
    <dsp:sp modelId="{AA234F6E-A2AE-4742-BCDD-E5AC95A78D99}">
      <dsp:nvSpPr>
        <dsp:cNvPr id="0" name=""/>
        <dsp:cNvSpPr/>
      </dsp:nvSpPr>
      <dsp:spPr>
        <a:xfrm rot="8668758">
          <a:off x="6980301" y="3633402"/>
          <a:ext cx="94944" cy="46107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7006134" y="3717342"/>
        <a:ext cx="66461" cy="276643"/>
      </dsp:txXfrm>
    </dsp:sp>
    <dsp:sp modelId="{6E027C14-D51F-40BF-B760-88DCA05F2CD1}">
      <dsp:nvSpPr>
        <dsp:cNvPr id="0" name=""/>
        <dsp:cNvSpPr/>
      </dsp:nvSpPr>
      <dsp:spPr>
        <a:xfrm>
          <a:off x="1975941" y="3917539"/>
          <a:ext cx="6559249" cy="2422936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2600" b="1" kern="1200" dirty="0" smtClean="0">
              <a:solidFill>
                <a:srgbClr val="009242"/>
              </a:solidFill>
              <a:cs typeface="B Nazanin" panose="00000400000000000000" pitchFamily="2" charset="-78"/>
            </a:rPr>
            <a:t>استان خراسان شمالی دارای عملکرد غیرمتعارف بوده و تمامی تعهدات سال خود را در شش ماهه اول سال محقق نموده است. </a:t>
          </a:r>
          <a:endParaRPr lang="en-US" sz="2600" b="1" kern="1200" dirty="0">
            <a:solidFill>
              <a:srgbClr val="009242"/>
            </a:solidFill>
            <a:cs typeface="B Nazanin" panose="00000400000000000000" pitchFamily="2" charset="-78"/>
          </a:endParaRPr>
        </a:p>
      </dsp:txBody>
      <dsp:txXfrm>
        <a:off x="2046906" y="3988504"/>
        <a:ext cx="6417319" cy="22810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6E0F3-A4DE-4DC2-85BB-96C721522B19}">
      <dsp:nvSpPr>
        <dsp:cNvPr id="0" name=""/>
        <dsp:cNvSpPr/>
      </dsp:nvSpPr>
      <dsp:spPr>
        <a:xfrm rot="5400000">
          <a:off x="534318" y="1629373"/>
          <a:ext cx="3211186" cy="2816271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63AAB-825D-4529-B310-C0124D41166A}">
      <dsp:nvSpPr>
        <dsp:cNvPr id="0" name=""/>
        <dsp:cNvSpPr/>
      </dsp:nvSpPr>
      <dsp:spPr>
        <a:xfrm>
          <a:off x="1149959" y="1993806"/>
          <a:ext cx="2325011" cy="257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solidFill>
                <a:srgbClr val="C00000"/>
              </a:solidFill>
              <a:cs typeface="B Titr" panose="00000700000000000000" pitchFamily="2" charset="-78"/>
            </a:rPr>
            <a:t>استان چهارمحال و بختیاری با تحقق 17 درصد از تعهدات شش ماهه کمترین میزان تحقق برنامه را داشته است. </a:t>
          </a:r>
          <a:endParaRPr lang="en-US" sz="1700" b="1" kern="1200" dirty="0">
            <a:solidFill>
              <a:srgbClr val="C00000"/>
            </a:solidFill>
            <a:cs typeface="B Titr" panose="00000700000000000000" pitchFamily="2" charset="-78"/>
          </a:endParaRPr>
        </a:p>
      </dsp:txBody>
      <dsp:txXfrm>
        <a:off x="1149959" y="1993806"/>
        <a:ext cx="2325011" cy="2574610"/>
      </dsp:txXfrm>
    </dsp:sp>
    <dsp:sp modelId="{83F1B6E9-A2A2-4A93-8EF9-74321D012789}">
      <dsp:nvSpPr>
        <dsp:cNvPr id="0" name=""/>
        <dsp:cNvSpPr/>
      </dsp:nvSpPr>
      <dsp:spPr>
        <a:xfrm rot="18858990">
          <a:off x="3385873" y="1324083"/>
          <a:ext cx="531245" cy="531245"/>
        </a:xfrm>
        <a:prstGeom prst="triangle">
          <a:avLst>
            <a:gd name="adj" fmla="val 100000"/>
          </a:avLst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0A50E-FEA9-4429-805F-82AC90022C44}">
      <dsp:nvSpPr>
        <dsp:cNvPr id="0" name=""/>
        <dsp:cNvSpPr/>
      </dsp:nvSpPr>
      <dsp:spPr>
        <a:xfrm rot="5400000">
          <a:off x="4196824" y="828316"/>
          <a:ext cx="3391078" cy="3489978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6AC3B-98F2-425A-9023-DD0058BB4A90}">
      <dsp:nvSpPr>
        <dsp:cNvPr id="0" name=""/>
        <dsp:cNvSpPr/>
      </dsp:nvSpPr>
      <dsp:spPr>
        <a:xfrm>
          <a:off x="8229589" y="2117731"/>
          <a:ext cx="2493131" cy="236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rPr>
            <a:t>استان فارس با اجرای کلیه تعهدات سال خود در شش ماهه اول ، عملکردی غیر متعارف داشته است. </a:t>
          </a:r>
          <a:endParaRPr lang="en-US" sz="1800" b="1" kern="1200" dirty="0">
            <a:solidFill>
              <a:schemeClr val="accent2">
                <a:lumMod val="75000"/>
              </a:schemeClr>
            </a:solidFill>
            <a:cs typeface="B Titr" panose="00000700000000000000" pitchFamily="2" charset="-78"/>
          </a:endParaRPr>
        </a:p>
      </dsp:txBody>
      <dsp:txXfrm>
        <a:off x="8229589" y="2117731"/>
        <a:ext cx="2493131" cy="2369565"/>
      </dsp:txXfrm>
    </dsp:sp>
    <dsp:sp modelId="{C8325BB6-F326-4AB3-92F7-E1453007D67E}">
      <dsp:nvSpPr>
        <dsp:cNvPr id="0" name=""/>
        <dsp:cNvSpPr/>
      </dsp:nvSpPr>
      <dsp:spPr>
        <a:xfrm rot="18829153">
          <a:off x="7485301" y="856067"/>
          <a:ext cx="531245" cy="53124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B6413-7080-449B-B7AA-3D2C99054F9D}">
      <dsp:nvSpPr>
        <dsp:cNvPr id="0" name=""/>
        <dsp:cNvSpPr/>
      </dsp:nvSpPr>
      <dsp:spPr>
        <a:xfrm rot="5400000">
          <a:off x="7578942" y="1493943"/>
          <a:ext cx="3027340" cy="3139308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D95C7-2D11-4088-8178-22409D413821}">
      <dsp:nvSpPr>
        <dsp:cNvPr id="0" name=""/>
        <dsp:cNvSpPr/>
      </dsp:nvSpPr>
      <dsp:spPr>
        <a:xfrm>
          <a:off x="4744176" y="1584318"/>
          <a:ext cx="2647229" cy="2397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rPr>
            <a:t>113% برنامه شش ماهه، عملکرد آموزشی در این گروه ثبت شده است</a:t>
          </a:r>
          <a:endParaRPr lang="en-US" sz="2400" b="1" kern="1200" dirty="0">
            <a:solidFill>
              <a:schemeClr val="accent6">
                <a:lumMod val="50000"/>
              </a:schemeClr>
            </a:solidFill>
            <a:cs typeface="B Titr" panose="00000700000000000000" pitchFamily="2" charset="-78"/>
          </a:endParaRPr>
        </a:p>
      </dsp:txBody>
      <dsp:txXfrm>
        <a:off x="4744176" y="1584318"/>
        <a:ext cx="2647229" cy="23972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127DB-2428-4091-895A-5111BB2C445F}">
      <dsp:nvSpPr>
        <dsp:cNvPr id="0" name=""/>
        <dsp:cNvSpPr/>
      </dsp:nvSpPr>
      <dsp:spPr>
        <a:xfrm rot="5400000">
          <a:off x="5879725" y="153539"/>
          <a:ext cx="2290464" cy="199270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rPr>
            <a:t>استان تهران با 7378 نفر بیشترین تعداد کارآموز را داشته است.</a:t>
          </a:r>
          <a:endParaRPr lang="en-US" sz="1700" b="1" kern="1200" dirty="0">
            <a:solidFill>
              <a:schemeClr val="accent5">
                <a:lumMod val="50000"/>
              </a:schemeClr>
            </a:solidFill>
            <a:cs typeface="B Nazanin" panose="00000400000000000000" pitchFamily="2" charset="-78"/>
          </a:endParaRPr>
        </a:p>
      </dsp:txBody>
      <dsp:txXfrm rot="-5400000">
        <a:off x="6339135" y="361590"/>
        <a:ext cx="1371644" cy="1576602"/>
      </dsp:txXfrm>
    </dsp:sp>
    <dsp:sp modelId="{D0E324A3-F7F7-46A5-9592-CF22283A786E}">
      <dsp:nvSpPr>
        <dsp:cNvPr id="0" name=""/>
        <dsp:cNvSpPr/>
      </dsp:nvSpPr>
      <dsp:spPr>
        <a:xfrm>
          <a:off x="8081777" y="462751"/>
          <a:ext cx="2556158" cy="1374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EFB5D-C733-4D80-A07E-3196F88A2F69}">
      <dsp:nvSpPr>
        <dsp:cNvPr id="0" name=""/>
        <dsp:cNvSpPr/>
      </dsp:nvSpPr>
      <dsp:spPr>
        <a:xfrm rot="5400000">
          <a:off x="3727604" y="153539"/>
          <a:ext cx="2290464" cy="199270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rgbClr val="7030A0"/>
              </a:solidFill>
              <a:cs typeface="B Nazanin" panose="00000400000000000000" pitchFamily="2" charset="-78"/>
            </a:rPr>
            <a:t>تعداد 79450 سرباز وظیفه 12485 در شش ماهه اول در دوره های آموزشی شرکت کرده اند..</a:t>
          </a:r>
          <a:endParaRPr lang="en-US" sz="1600" b="1" kern="1200" dirty="0">
            <a:solidFill>
              <a:srgbClr val="7030A0"/>
            </a:solidFill>
            <a:cs typeface="B Nazanin" panose="00000400000000000000" pitchFamily="2" charset="-78"/>
          </a:endParaRPr>
        </a:p>
      </dsp:txBody>
      <dsp:txXfrm rot="-5400000">
        <a:off x="4187014" y="361590"/>
        <a:ext cx="1371644" cy="1576602"/>
      </dsp:txXfrm>
    </dsp:sp>
    <dsp:sp modelId="{13B00044-F2C7-4FB3-9F8A-B6719EB199B0}">
      <dsp:nvSpPr>
        <dsp:cNvPr id="0" name=""/>
        <dsp:cNvSpPr/>
      </dsp:nvSpPr>
      <dsp:spPr>
        <a:xfrm rot="5400000">
          <a:off x="5066237" y="2097685"/>
          <a:ext cx="2290464" cy="1992704"/>
        </a:xfrm>
        <a:prstGeom prst="hexagon">
          <a:avLst>
            <a:gd name="adj" fmla="val 25000"/>
            <a:gd name="vf" fmla="val 1154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2">
                  <a:lumMod val="75000"/>
                </a:schemeClr>
              </a:solidFill>
              <a:cs typeface="B Nazanin" panose="00000400000000000000" pitchFamily="2" charset="-78"/>
            </a:rPr>
            <a:t>113% تعهد سال در شش ماهه نخست محقق گردیده است.</a:t>
          </a:r>
          <a:endParaRPr lang="en-US" sz="1800" b="1" kern="1200" dirty="0">
            <a:solidFill>
              <a:schemeClr val="tx2">
                <a:lumMod val="75000"/>
              </a:schemeClr>
            </a:solidFill>
            <a:cs typeface="B Nazanin" panose="00000400000000000000" pitchFamily="2" charset="-78"/>
          </a:endParaRPr>
        </a:p>
      </dsp:txBody>
      <dsp:txXfrm rot="-5400000">
        <a:off x="5525647" y="2305736"/>
        <a:ext cx="1371644" cy="1576602"/>
      </dsp:txXfrm>
    </dsp:sp>
    <dsp:sp modelId="{4343774D-D269-4205-A74E-A8B6428FFA6E}">
      <dsp:nvSpPr>
        <dsp:cNvPr id="0" name=""/>
        <dsp:cNvSpPr/>
      </dsp:nvSpPr>
      <dsp:spPr>
        <a:xfrm>
          <a:off x="1257297" y="2406898"/>
          <a:ext cx="3540486" cy="1374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b="1" kern="1200" dirty="0" smtClean="0">
              <a:solidFill>
                <a:schemeClr val="accent3">
                  <a:lumMod val="50000"/>
                </a:schemeClr>
              </a:solidFill>
              <a:cs typeface="B Titr" panose="00000700000000000000" pitchFamily="2" charset="-78"/>
            </a:rPr>
            <a:t>سربازان وظیفه</a:t>
          </a:r>
          <a:endParaRPr lang="en-US" sz="3500" b="1" kern="1200" dirty="0">
            <a:solidFill>
              <a:schemeClr val="accent3">
                <a:lumMod val="50000"/>
              </a:schemeClr>
            </a:solidFill>
            <a:cs typeface="B Titr" panose="00000700000000000000" pitchFamily="2" charset="-78"/>
          </a:endParaRPr>
        </a:p>
      </dsp:txBody>
      <dsp:txXfrm>
        <a:off x="1257297" y="2406898"/>
        <a:ext cx="3540486" cy="1374278"/>
      </dsp:txXfrm>
    </dsp:sp>
    <dsp:sp modelId="{A941FA4D-F065-4B33-8A22-95BB367AACA4}">
      <dsp:nvSpPr>
        <dsp:cNvPr id="0" name=""/>
        <dsp:cNvSpPr/>
      </dsp:nvSpPr>
      <dsp:spPr>
        <a:xfrm rot="5400000">
          <a:off x="7218358" y="2097685"/>
          <a:ext cx="2290464" cy="1992704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0070C0"/>
              </a:solidFill>
              <a:cs typeface="B Nazanin" panose="00000400000000000000" pitchFamily="2" charset="-78"/>
            </a:rPr>
            <a:t>استان قم با آموزش 505 نفر کمترین تعداد کارآموز را داشته است.</a:t>
          </a:r>
          <a:endParaRPr lang="en-US" sz="1800" b="1" kern="1200" dirty="0">
            <a:solidFill>
              <a:srgbClr val="0070C0"/>
            </a:solidFill>
            <a:cs typeface="B Nazanin" panose="00000400000000000000" pitchFamily="2" charset="-78"/>
          </a:endParaRPr>
        </a:p>
      </dsp:txBody>
      <dsp:txXfrm rot="-5400000">
        <a:off x="7677768" y="2305736"/>
        <a:ext cx="1371644" cy="1576602"/>
      </dsp:txXfrm>
    </dsp:sp>
    <dsp:sp modelId="{73D615E1-C337-4BC9-8F9C-C21546A130D4}">
      <dsp:nvSpPr>
        <dsp:cNvPr id="0" name=""/>
        <dsp:cNvSpPr/>
      </dsp:nvSpPr>
      <dsp:spPr>
        <a:xfrm rot="5400000">
          <a:off x="5879725" y="4041832"/>
          <a:ext cx="2290464" cy="1992704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rPr>
            <a:t>استان فارس با 190% بیشترین میزان تحقق برنامه را داشته است.</a:t>
          </a:r>
          <a:endParaRPr lang="en-US" sz="1600" b="1" kern="1200" dirty="0">
            <a:solidFill>
              <a:schemeClr val="accent6">
                <a:lumMod val="50000"/>
              </a:schemeClr>
            </a:solidFill>
            <a:cs typeface="B Nazanin" panose="00000400000000000000" pitchFamily="2" charset="-78"/>
          </a:endParaRPr>
        </a:p>
      </dsp:txBody>
      <dsp:txXfrm rot="-5400000">
        <a:off x="6339135" y="4249883"/>
        <a:ext cx="1371644" cy="1576602"/>
      </dsp:txXfrm>
    </dsp:sp>
    <dsp:sp modelId="{FFE20046-9457-4675-946D-9E856443FEC4}">
      <dsp:nvSpPr>
        <dsp:cNvPr id="0" name=""/>
        <dsp:cNvSpPr/>
      </dsp:nvSpPr>
      <dsp:spPr>
        <a:xfrm>
          <a:off x="8081777" y="4351045"/>
          <a:ext cx="2556158" cy="1374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D85D7-83D7-4905-A7D7-7354D32829F7}">
      <dsp:nvSpPr>
        <dsp:cNvPr id="0" name=""/>
        <dsp:cNvSpPr/>
      </dsp:nvSpPr>
      <dsp:spPr>
        <a:xfrm rot="5400000">
          <a:off x="3727604" y="4041832"/>
          <a:ext cx="2290464" cy="199270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FFFF00"/>
              </a:solidFill>
              <a:cs typeface="B Nazanin" panose="00000400000000000000" pitchFamily="2" charset="-78"/>
            </a:rPr>
            <a:t>استان قم با 42% کمترین میزان تحقق برنامه را داشته است.</a:t>
          </a:r>
          <a:endParaRPr lang="en-US" sz="1800" b="1" kern="1200" dirty="0">
            <a:solidFill>
              <a:srgbClr val="FFFF00"/>
            </a:solidFill>
            <a:cs typeface="B Nazanin" panose="00000400000000000000" pitchFamily="2" charset="-78"/>
          </a:endParaRPr>
        </a:p>
      </dsp:txBody>
      <dsp:txXfrm rot="-5400000">
        <a:off x="4187014" y="4249883"/>
        <a:ext cx="1371644" cy="1576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D30BC-CB10-4AA1-8100-63943E372A4A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ED68F8-B9A5-4A1E-A032-278C36CAA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1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2A3CEA-3BCA-429C-8B16-4C4E3B0CE280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ABCC8F-5AD8-44FF-BD0D-464D802560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2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CC8F-5AD8-44FF-BD0D-464D802560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6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36ED-7EA0-48EC-B51B-43C9D99CFF24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00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2FD-E172-4424-BB54-5419C7B19CF0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6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FE22-CE96-484C-AF5D-8AE90877E262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7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5FE8-0E0A-4346-BD7A-85D4D5A7A7A5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6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F3ED-BDE0-41E8-A45E-C3CB212DB430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8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9EB7-2670-4B72-B705-08FBFBC38306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2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5775-FA53-41B1-B327-2249940D8F05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A134-8FD5-45D8-900E-D0B5158C0D34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1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7E41-ED20-4FC3-BF42-0FCDA783D985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2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52A7-DF43-4A1B-B627-170388805C89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8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0AB0-E244-473E-A4E2-FFD7F67C34BB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2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8E5F-53EF-44EC-98C4-B3BC682D7FBD}" type="datetime1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7960-EDE3-4E8F-A3FB-D4F4A5741C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3376" y="228600"/>
            <a:ext cx="11603824" cy="64008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04800" y="246888"/>
            <a:ext cx="3069424" cy="1554480"/>
          </a:xfrm>
          <a:custGeom>
            <a:avLst/>
            <a:gdLst>
              <a:gd name="connsiteX0" fmla="*/ 0 w 2249424"/>
              <a:gd name="connsiteY0" fmla="*/ 0 h 1554480"/>
              <a:gd name="connsiteX1" fmla="*/ 1956816 w 2249424"/>
              <a:gd name="connsiteY1" fmla="*/ 0 h 1554480"/>
              <a:gd name="connsiteX2" fmla="*/ 2249424 w 2249424"/>
              <a:gd name="connsiteY2" fmla="*/ 301752 h 1554480"/>
              <a:gd name="connsiteX3" fmla="*/ 9144 w 2249424"/>
              <a:gd name="connsiteY3" fmla="*/ 1554480 h 1554480"/>
              <a:gd name="connsiteX4" fmla="*/ 0 w 2249424"/>
              <a:gd name="connsiteY4" fmla="*/ 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9424" h="1554480">
                <a:moveTo>
                  <a:pt x="0" y="0"/>
                </a:moveTo>
                <a:lnTo>
                  <a:pt x="1956816" y="0"/>
                </a:lnTo>
                <a:lnTo>
                  <a:pt x="2249424" y="301752"/>
                </a:lnTo>
                <a:lnTo>
                  <a:pt x="9144" y="1554480"/>
                </a:lnTo>
                <a:lnTo>
                  <a:pt x="0" y="0"/>
                </a:lnTo>
                <a:close/>
              </a:path>
            </a:pathLst>
          </a:custGeom>
          <a:solidFill>
            <a:srgbClr val="2A01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9920224" y="5562600"/>
            <a:ext cx="1966976" cy="1066800"/>
          </a:xfrm>
          <a:custGeom>
            <a:avLst/>
            <a:gdLst>
              <a:gd name="connsiteX0" fmla="*/ 1389888 w 1399032"/>
              <a:gd name="connsiteY0" fmla="*/ 0 h 1014984"/>
              <a:gd name="connsiteX1" fmla="*/ 0 w 1399032"/>
              <a:gd name="connsiteY1" fmla="*/ 740664 h 1014984"/>
              <a:gd name="connsiteX2" fmla="*/ 164592 w 1399032"/>
              <a:gd name="connsiteY2" fmla="*/ 1014984 h 1014984"/>
              <a:gd name="connsiteX3" fmla="*/ 1399032 w 1399032"/>
              <a:gd name="connsiteY3" fmla="*/ 1014984 h 1014984"/>
              <a:gd name="connsiteX4" fmla="*/ 1389888 w 1399032"/>
              <a:gd name="connsiteY4" fmla="*/ 0 h 101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032" h="1014984">
                <a:moveTo>
                  <a:pt x="1389888" y="0"/>
                </a:moveTo>
                <a:lnTo>
                  <a:pt x="0" y="740664"/>
                </a:lnTo>
                <a:lnTo>
                  <a:pt x="164592" y="1014984"/>
                </a:lnTo>
                <a:lnTo>
                  <a:pt x="1399032" y="1014984"/>
                </a:lnTo>
                <a:lnTo>
                  <a:pt x="1389888" y="0"/>
                </a:lnTo>
                <a:close/>
              </a:path>
            </a:pathLst>
          </a:custGeom>
          <a:solidFill>
            <a:srgbClr val="9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1600" y="76200"/>
            <a:ext cx="11988800" cy="67056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2" y="110504"/>
            <a:ext cx="1091593" cy="6514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66400" y="-68866"/>
            <a:ext cx="1727200" cy="105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8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ln w="9525">
            <a:solidFill>
              <a:schemeClr val="tx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Users\niroumand\Desktop\&#1740;&#1608;&#1606;&#1587;&#1705;&#1608;%205%20&#1582;&#1585;&#1583;&#1575;&#1583;\rad5D130%5b1%5d.doc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0"/>
            <a:ext cx="12496800" cy="672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راهبری ونظارت بر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ایجاد مراکز 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نوآوری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Down Arrow Callout 8"/>
          <p:cNvSpPr/>
          <p:nvPr/>
        </p:nvSpPr>
        <p:spPr>
          <a:xfrm>
            <a:off x="1752600" y="1417638"/>
            <a:ext cx="8915400" cy="2163762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marR="0" algn="ct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این برنامه بر اساس تفاهم نامه همکاری با معاونت علوم، فناوری و اقتصاد دانش بنیان ریاست جمهوری تنظیم شده است.</a:t>
            </a:r>
            <a:endParaRPr lang="en-US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09600" y="3647342"/>
            <a:ext cx="11049000" cy="2851151"/>
            <a:chOff x="990600" y="3625849"/>
            <a:chExt cx="11049000" cy="2851151"/>
          </a:xfrm>
        </p:grpSpPr>
        <p:grpSp>
          <p:nvGrpSpPr>
            <p:cNvPr id="27" name="Group 26"/>
            <p:cNvGrpSpPr/>
            <p:nvPr/>
          </p:nvGrpSpPr>
          <p:grpSpPr>
            <a:xfrm>
              <a:off x="4876800" y="3756024"/>
              <a:ext cx="3191608" cy="2644775"/>
              <a:chOff x="4876800" y="3756024"/>
              <a:chExt cx="3191608" cy="2644775"/>
            </a:xfrm>
          </p:grpSpPr>
          <p:sp>
            <p:nvSpPr>
              <p:cNvPr id="10" name="Line Callout 2 9"/>
              <p:cNvSpPr/>
              <p:nvPr/>
            </p:nvSpPr>
            <p:spPr>
              <a:xfrm>
                <a:off x="4876800" y="3756024"/>
                <a:ext cx="2844800" cy="2644775"/>
              </a:xfrm>
              <a:prstGeom prst="borderCallout2">
                <a:avLst/>
              </a:prstGeom>
              <a:solidFill>
                <a:srgbClr val="00B05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algn="just" rtl="1">
                  <a:lnSpc>
                    <a:spcPct val="20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29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درصد حجم تعهدات در شش ماهه اول سال توسط 4 استان اجرا </a:t>
                </a:r>
                <a:r>
                  <a:rPr lang="fa-IR" sz="20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یی شده </a:t>
                </a:r>
                <a:r>
                  <a:rPr lang="fa-I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است 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7721600" y="4163026"/>
                <a:ext cx="346808" cy="1513874"/>
                <a:chOff x="7620000" y="4163026"/>
                <a:chExt cx="346808" cy="1513874"/>
              </a:xfrm>
            </p:grpSpPr>
            <p:sp>
              <p:nvSpPr>
                <p:cNvPr id="12" name="Flowchart: Direct Access Storage 11"/>
                <p:cNvSpPr/>
                <p:nvPr/>
              </p:nvSpPr>
              <p:spPr>
                <a:xfrm>
                  <a:off x="7620000" y="5219700"/>
                  <a:ext cx="279400" cy="457200"/>
                </a:xfrm>
                <a:prstGeom prst="flowChartMagneticDrum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lowchart: Direct Access Storage 15"/>
                <p:cNvSpPr/>
                <p:nvPr/>
              </p:nvSpPr>
              <p:spPr>
                <a:xfrm>
                  <a:off x="7687408" y="4163026"/>
                  <a:ext cx="279400" cy="457200"/>
                </a:xfrm>
                <a:prstGeom prst="flowChartMagneticDrum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" name="Group 27"/>
            <p:cNvGrpSpPr/>
            <p:nvPr/>
          </p:nvGrpSpPr>
          <p:grpSpPr>
            <a:xfrm>
              <a:off x="990600" y="3756025"/>
              <a:ext cx="3245977" cy="2720975"/>
              <a:chOff x="1097692" y="3832225"/>
              <a:chExt cx="3129005" cy="2568575"/>
            </a:xfrm>
          </p:grpSpPr>
          <p:sp>
            <p:nvSpPr>
              <p:cNvPr id="11" name="Line Callout 2 10"/>
              <p:cNvSpPr/>
              <p:nvPr/>
            </p:nvSpPr>
            <p:spPr>
              <a:xfrm>
                <a:off x="1097692" y="3832225"/>
                <a:ext cx="2791254" cy="2568575"/>
              </a:xfrm>
              <a:prstGeom prst="borderCallout2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algn="ctr" rtl="1">
                  <a:lnSpc>
                    <a:spcPct val="20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fa-IR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استان های </a:t>
                </a:r>
                <a:r>
                  <a:rPr lang="fa-IR" b="1" dirty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البرز، چهار محال و </a:t>
                </a:r>
                <a:r>
                  <a:rPr lang="fa-IR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بختیاری ، </a:t>
                </a:r>
                <a:r>
                  <a:rPr lang="fa-IR" b="1" dirty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فارس </a:t>
                </a:r>
                <a:r>
                  <a:rPr lang="fa-IR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، </a:t>
                </a:r>
                <a:r>
                  <a:rPr lang="fa-IR" b="1" dirty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کهکیلویه و بویر احمد در شش ماهه اول سال موفق به ایجاد مراکز نوآوری طبق تعهد شده اند.</a:t>
                </a:r>
                <a:endParaRPr lang="en-U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3940379" y="4216430"/>
                <a:ext cx="286318" cy="1930089"/>
                <a:chOff x="7877379" y="4025930"/>
                <a:chExt cx="286318" cy="1930089"/>
              </a:xfrm>
            </p:grpSpPr>
            <p:sp>
              <p:nvSpPr>
                <p:cNvPr id="19" name="Flowchart: Direct Access Storage 18"/>
                <p:cNvSpPr/>
                <p:nvPr/>
              </p:nvSpPr>
              <p:spPr>
                <a:xfrm>
                  <a:off x="7877379" y="5498819"/>
                  <a:ext cx="279400" cy="457200"/>
                </a:xfrm>
                <a:prstGeom prst="flowChartMagneticDrum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lowchart: Direct Access Storage 19"/>
                <p:cNvSpPr/>
                <p:nvPr/>
              </p:nvSpPr>
              <p:spPr>
                <a:xfrm>
                  <a:off x="7884297" y="4025930"/>
                  <a:ext cx="279400" cy="457200"/>
                </a:xfrm>
                <a:prstGeom prst="flowChartMagneticDrum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8991600" y="3625849"/>
              <a:ext cx="3048000" cy="2774951"/>
              <a:chOff x="8915400" y="3625849"/>
              <a:chExt cx="3048000" cy="2774951"/>
            </a:xfrm>
          </p:grpSpPr>
          <p:sp>
            <p:nvSpPr>
              <p:cNvPr id="8" name="Line Callout 2 7"/>
              <p:cNvSpPr/>
              <p:nvPr/>
            </p:nvSpPr>
            <p:spPr>
              <a:xfrm>
                <a:off x="8915400" y="3625849"/>
                <a:ext cx="2743200" cy="2774951"/>
              </a:xfrm>
              <a:prstGeom prst="borderCallout2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algn="ctr" rtl="1">
                  <a:lnSpc>
                    <a:spcPct val="20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fa-IR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Titr" panose="00000700000000000000" pitchFamily="2" charset="-78"/>
                  </a:rPr>
                  <a:t>ایجاد حداقل یک مرکز در هر استان در سال 1403 تکلیف شده است. در شش ماهه نخست سال بایستی 14 مرکز ایجاد میشده است.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1684000" y="4076700"/>
                <a:ext cx="279400" cy="1638300"/>
                <a:chOff x="7620000" y="4038600"/>
                <a:chExt cx="279400" cy="1638300"/>
              </a:xfrm>
            </p:grpSpPr>
            <p:sp>
              <p:nvSpPr>
                <p:cNvPr id="22" name="Flowchart: Direct Access Storage 21"/>
                <p:cNvSpPr/>
                <p:nvPr/>
              </p:nvSpPr>
              <p:spPr>
                <a:xfrm>
                  <a:off x="7620000" y="5219700"/>
                  <a:ext cx="279400" cy="457200"/>
                </a:xfrm>
                <a:prstGeom prst="flowChartMagneticDrum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lowchart: Direct Access Storage 22"/>
                <p:cNvSpPr/>
                <p:nvPr/>
              </p:nvSpPr>
              <p:spPr>
                <a:xfrm>
                  <a:off x="7620000" y="4038600"/>
                  <a:ext cx="279400" cy="457200"/>
                </a:xfrm>
                <a:prstGeom prst="flowChartMagneticDrum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686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5000" b="1" dirty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راهبری </a:t>
            </a:r>
            <a:r>
              <a:rPr lang="en-US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</a:t>
            </a:r>
            <a:r>
              <a:rPr lang="fa-IR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و</a:t>
            </a:r>
            <a:r>
              <a:rPr lang="en-US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 </a:t>
            </a:r>
            <a:r>
              <a:rPr lang="fa-IR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نظارت</a:t>
            </a:r>
            <a:r>
              <a:rPr lang="en-US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</a:t>
            </a:r>
            <a:r>
              <a:rPr lang="fa-IR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بر</a:t>
            </a:r>
            <a:r>
              <a:rPr lang="en-US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</a:t>
            </a:r>
            <a:r>
              <a:rPr lang="fa-IR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</a:t>
            </a:r>
            <a:r>
              <a:rPr lang="fa-IR" sz="5000" b="1" dirty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برگزاری </a:t>
            </a:r>
            <a:r>
              <a:rPr lang="en-US" sz="5000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  </a:t>
            </a:r>
            <a:r>
              <a:rPr lang="fa-IR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دوره های</a:t>
            </a:r>
            <a:r>
              <a:rPr lang="en-US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 </a:t>
            </a:r>
            <a:r>
              <a:rPr lang="fa-IR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</a:t>
            </a:r>
            <a:r>
              <a:rPr lang="fa-IR" sz="5000" b="1" dirty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آموزشی </a:t>
            </a:r>
            <a:r>
              <a:rPr lang="en-US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 </a:t>
            </a:r>
            <a:r>
              <a:rPr lang="fa-IR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توسعه </a:t>
            </a:r>
            <a:r>
              <a:rPr lang="en-US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 </a:t>
            </a:r>
            <a:r>
              <a:rPr lang="fa-IR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کارآفرینی </a:t>
            </a:r>
            <a:r>
              <a:rPr lang="en-US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 </a:t>
            </a:r>
            <a:r>
              <a:rPr lang="fa-IR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و</a:t>
            </a:r>
            <a:r>
              <a:rPr lang="en-US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 </a:t>
            </a:r>
            <a:r>
              <a:rPr lang="fa-IR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</a:t>
            </a:r>
            <a:r>
              <a:rPr lang="fa-IR" sz="5000" b="1" dirty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مهارت های کسب </a:t>
            </a:r>
            <a:r>
              <a:rPr lang="en-US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 </a:t>
            </a:r>
            <a:r>
              <a:rPr lang="fa-IR" sz="5000" b="1" dirty="0" smtClean="0">
                <a:solidFill>
                  <a:srgbClr val="FF0000"/>
                </a:solidFill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و کار</a:t>
            </a:r>
            <a:endParaRPr lang="en-US" sz="50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562090"/>
            <a:ext cx="11658600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 rtl="1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1700" b="1" dirty="0">
                <a:solidFill>
                  <a:srgbClr val="007033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دوره های آموزشی کارآفرینی در قالب 96 عنوان </a:t>
            </a:r>
            <a:r>
              <a:rPr lang="fa-IR" sz="1700" b="1" dirty="0" smtClean="0">
                <a:solidFill>
                  <a:srgbClr val="007033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استاندارد مهارت </a:t>
            </a:r>
            <a:r>
              <a:rPr lang="fa-IR" sz="1700" b="1" dirty="0">
                <a:solidFill>
                  <a:srgbClr val="007033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 شایستگی شغلی برای کلیه مهارت آموختگان فنی و حرفه ای، </a:t>
            </a:r>
            <a:r>
              <a:rPr lang="fa-IR" sz="1700" b="1" dirty="0" smtClean="0">
                <a:solidFill>
                  <a:srgbClr val="007033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فارغ </a:t>
            </a:r>
            <a:r>
              <a:rPr lang="fa-IR" sz="1700" b="1" dirty="0">
                <a:solidFill>
                  <a:srgbClr val="007033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التحصیلان دانشگاهی و متقاضیان بهره گیری از ظرفیت مراکز تخصصی آموزش های کارآفرینی و مهارت های کسب و </a:t>
            </a:r>
            <a:r>
              <a:rPr lang="fa-IR" sz="1700" b="1" dirty="0" smtClean="0">
                <a:solidFill>
                  <a:srgbClr val="007033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کار برنامه ریزی شده است.</a:t>
            </a:r>
            <a:endParaRPr lang="en-US" sz="1700" b="1" dirty="0">
              <a:solidFill>
                <a:srgbClr val="007033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مجموع تعهدات جهت ارائه آموزش های فنی و حرفه ای برای 31 استان در سالجاری 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20005 نفر- دوره </a:t>
            </a:r>
            <a:r>
              <a:rPr lang="fa-I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می باشد که تعهدات شش ماهه 10003 نفر- دوره 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پیش بینی شده است.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9148C8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b="1" dirty="0" smtClean="0">
                <a:solidFill>
                  <a:srgbClr val="9148C8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88 % برنامه شش ماهه  معادل اجرای آموزش های تخصصی به 8787 نفر محقق شده است.</a:t>
            </a:r>
          </a:p>
          <a:p>
            <a:pPr marL="342900" lvl="0" indent="-342900" algn="just" rtl="1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عملکرد </a:t>
            </a:r>
            <a:r>
              <a:rPr lang="fa-IR" b="1" dirty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آموزشی </a:t>
            </a:r>
            <a:r>
              <a:rPr lang="fa-IR" b="1" dirty="0" smtClean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استان های اصفهان، </a:t>
            </a:r>
            <a:r>
              <a:rPr lang="fa-IR" b="1" dirty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آذربایجان غربی، چهار محال و بختیاری، سیستان و بلوچستان، فارس، خراسان </a:t>
            </a:r>
            <a:r>
              <a:rPr lang="fa-IR" b="1" dirty="0" smtClean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رضوی، </a:t>
            </a:r>
            <a:r>
              <a:rPr lang="fa-IR" b="1" dirty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کرمان، کرمانشاه، مازندران و یزد </a:t>
            </a:r>
            <a:r>
              <a:rPr lang="fa-IR" b="1" dirty="0" smtClean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بیشتراز تعهدات شش ماهه آنان می </a:t>
            </a:r>
            <a:r>
              <a:rPr lang="fa-IR" b="1" dirty="0">
                <a:solidFill>
                  <a:srgbClr val="FF66CC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باشد.</a:t>
            </a:r>
            <a:endParaRPr lang="en-US" b="1" dirty="0">
              <a:solidFill>
                <a:srgbClr val="FF66CC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عملکرد آموزشی </a:t>
            </a:r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استان های </a:t>
            </a:r>
            <a:r>
              <a:rPr lang="fa-IR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ایلام، سمنان، کهکیلویه و بویر احمد، هرمزگان، زنجان، تهران، البرز، اردبیل و آذربایجان شرقی پایین تر از تعهد 6 ماهه </a:t>
            </a:r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بوده است.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2525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راهبری و نظارت بر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ایجاد خانه های خلاق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مراکز آموزش فنی و حرفه </a:t>
            </a: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1459890"/>
            <a:ext cx="5562600" cy="2514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>
              <a:lnSpc>
                <a:spcPct val="200000"/>
              </a:lnSpc>
              <a:spcAft>
                <a:spcPts val="1000"/>
              </a:spcAft>
            </a:pPr>
            <a:r>
              <a:rPr lang="fa-I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وفق سند برنامه سازمان ایجاد 31 خانه خلاق در 31 استان در سال جاری پیش بینی شده است. </a:t>
            </a:r>
          </a:p>
          <a:p>
            <a:pPr lvl="0" algn="ctr" rtl="1">
              <a:lnSpc>
                <a:spcPct val="200000"/>
              </a:lnSpc>
              <a:spcAft>
                <a:spcPts val="1000"/>
              </a:spcAft>
            </a:pPr>
            <a:r>
              <a:rPr lang="fa-I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تعهدات </a:t>
            </a:r>
            <a:r>
              <a:rPr lang="fa-I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شش ماهه </a:t>
            </a:r>
            <a:r>
              <a:rPr lang="fa-I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نخست  </a:t>
            </a:r>
            <a:r>
              <a:rPr lang="fa-I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سال </a:t>
            </a:r>
            <a:r>
              <a:rPr lang="fa-IR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ایجاد این خانه ها در 12 استان در نظر گرفته شده است. 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304800" y="2438400"/>
            <a:ext cx="3276600" cy="3917951"/>
          </a:xfrm>
          <a:prstGeom prst="flowChartMagneticTap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justLow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استانهای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هرمزگان</a:t>
            </a: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، کردستان، فارس و قزوین در شش ماهه اول سال موفق به ایجاد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خانه </a:t>
            </a: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های خلاق طبق تعهد شده اند.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8" name="Flowchart: Stored Data 7"/>
          <p:cNvSpPr/>
          <p:nvPr/>
        </p:nvSpPr>
        <p:spPr>
          <a:xfrm>
            <a:off x="5410200" y="4297911"/>
            <a:ext cx="6019800" cy="2225676"/>
          </a:xfrm>
          <a:prstGeom prst="flowChartOnlineStorage">
            <a:avLst/>
          </a:prstGeom>
          <a:solidFill>
            <a:srgbClr val="00B050"/>
          </a:solidFill>
          <a:ln w="47625">
            <a:solidFill>
              <a:srgbClr val="9A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33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درصد حجم تعهدات در شش ماهه اول سال توسط 4 استان اجرا شده است . </a:t>
            </a:r>
            <a:endParaRPr lang="fa-IR" b="1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a-I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ضریب وزنی اجرای این برنامه 6 امتیاز از 100 امتیاز است.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010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6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/>
            </a:r>
            <a:br>
              <a:rPr lang="fa-IR" sz="36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fa-IR" sz="36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راهبری </a:t>
            </a:r>
            <a:r>
              <a:rPr lang="fa-IR" sz="36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 نظارت بر</a:t>
            </a:r>
            <a:r>
              <a:rPr lang="fa-IR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ایجاد کارگاه های مشاغل نوظهور </a:t>
            </a:r>
            <a:r>
              <a:rPr lang="fa-IR" sz="36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استان ها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457200" y="1417638"/>
            <a:ext cx="11125200" cy="2087562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آینده مشاغل و مشاغل آینده متأثر از تکنولوژی های روز و روند پر شتاب آن است.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marR="0" lvl="0" indent="-34290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آشنایی با مفاهیم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start up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،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skill up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و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scale up</a:t>
            </a:r>
            <a:r>
              <a:rPr lang="en-US" b="1" dirty="0">
                <a:latin typeface="B Nazanin" panose="00000400000000000000" pitchFamily="2" charset="-78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ar-SA" b="1" dirty="0">
                <a:latin typeface="B Nazanin" panose="00000400000000000000" pitchFamily="2" charset="-78"/>
                <a:ea typeface="Calibri" panose="020F0502020204030204" pitchFamily="34" charset="0"/>
                <a:cs typeface="B Titr" panose="00000700000000000000" pitchFamily="2" charset="-78"/>
              </a:rPr>
              <a:t> جهت مهارت آموزی برای تصدی این مشاغل ضروری است.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181600" y="2743200"/>
            <a:ext cx="1600200" cy="1143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C0000"/>
                </a:solidFill>
                <a:cs typeface="B Titr" panose="00000700000000000000" pitchFamily="2" charset="-78"/>
              </a:rPr>
              <a:t>هدف از ایجاد</a:t>
            </a:r>
            <a:endParaRPr lang="en-US" b="1" dirty="0">
              <a:solidFill>
                <a:srgbClr val="CC0000"/>
              </a:solidFill>
              <a:cs typeface="B Titr" panose="000007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3400" y="3048000"/>
            <a:ext cx="11049000" cy="3505201"/>
            <a:chOff x="533400" y="3048000"/>
            <a:chExt cx="11049000" cy="3505201"/>
          </a:xfrm>
        </p:grpSpPr>
        <p:sp>
          <p:nvSpPr>
            <p:cNvPr id="8" name="Up Arrow Callout 7"/>
            <p:cNvSpPr/>
            <p:nvPr/>
          </p:nvSpPr>
          <p:spPr>
            <a:xfrm>
              <a:off x="9448800" y="3157538"/>
              <a:ext cx="2133600" cy="3395663"/>
            </a:xfrm>
            <a:prstGeom prst="upArrowCallou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R="0" lvl="0" algn="ctr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همگامی با تحولات آینده در زمینه مشاغل بدیع و نوظهور</a:t>
              </a:r>
              <a:endPara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9" name="Up Arrow Callout 8"/>
            <p:cNvSpPr/>
            <p:nvPr/>
          </p:nvSpPr>
          <p:spPr>
            <a:xfrm>
              <a:off x="6629400" y="3048000"/>
              <a:ext cx="2286000" cy="3505200"/>
            </a:xfrm>
            <a:prstGeom prst="upArrowCallout">
              <a:avLst/>
            </a:prstGeom>
            <a:solidFill>
              <a:srgbClr val="FF66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R="0" lvl="0" algn="ctr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آماده سازی و پرورش افراد ماهر بمنظور تصدی این مشاغل</a:t>
              </a:r>
              <a:endPara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11" name="Up Arrow Callout 10"/>
            <p:cNvSpPr/>
            <p:nvPr/>
          </p:nvSpPr>
          <p:spPr>
            <a:xfrm>
              <a:off x="533400" y="3048000"/>
              <a:ext cx="2362200" cy="3505200"/>
            </a:xfrm>
            <a:prstGeom prst="upArrowCallout">
              <a:avLst/>
            </a:prstGeom>
            <a:solidFill>
              <a:srgbClr val="C000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R="0" lvl="0" algn="ctr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توانمندسازی مربیان آموزش فنی و حرفه ای و آماده سازی آنها را برای تدریس بهره ور</a:t>
              </a:r>
              <a:endPara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10" name="Up Arrow Callout 9"/>
            <p:cNvSpPr/>
            <p:nvPr/>
          </p:nvSpPr>
          <p:spPr>
            <a:xfrm>
              <a:off x="3420533" y="3048000"/>
              <a:ext cx="2362200" cy="3505200"/>
            </a:xfrm>
            <a:prstGeom prst="upArrowCallout">
              <a:avLst/>
            </a:prstGeom>
            <a:solidFill>
              <a:srgbClr val="007033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R="0" lvl="0" algn="ctr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a-IR" sz="26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حمایت از کارکنان در معرض خطر بیکاری و کارجویان</a:t>
              </a:r>
              <a:endPara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68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/>
            </a:r>
            <a:b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پیگیری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اجرای طرح شناسایی و حمایت از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استعداد های برتر مهارتی در روستاها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7517510"/>
              </p:ext>
            </p:extLst>
          </p:nvPr>
        </p:nvGraphicFramePr>
        <p:xfrm>
          <a:off x="321733" y="761999"/>
          <a:ext cx="11277600" cy="5594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81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6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/>
            </a:r>
            <a:br>
              <a:rPr lang="fa-IR" sz="36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fa-IR" sz="36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راهبری </a:t>
            </a:r>
            <a:r>
              <a:rPr lang="fa-IR" sz="36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 نظارت بر </a:t>
            </a:r>
            <a:r>
              <a:rPr lang="fa-IR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اجرای آموزش های مشاغل خانگی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90063"/>
            <a:ext cx="1135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tabLst>
                <a:tab pos="2292985" algn="l"/>
              </a:tabLst>
            </a:pPr>
            <a:r>
              <a:rPr lang="fa-I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این برنامه با هدف زمینه سازی  ایجاد مشاغل خرد و پایدار ، خودکفائی اقتصادی و ایجاد کارآفرینی در زمره برنامه های تکلیفی استان ها قرار داده شده است.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marR="0" lvl="0" indent="-34290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tabLst>
                <a:tab pos="2292985" algn="l"/>
              </a:tabLst>
            </a:pPr>
            <a:r>
              <a:rPr lang="fa-IR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سند برنامه سازمان مقرر شده است تا در سال 1403 ، آموزش های مهارتی مرتبط به مشاغل خانگی به حداقل 68313 نفر در سطح کشور ارائه شود. میزان تحقق مورد انتظار  این برنامه ، آموزش به حدود 35000 نفر در شش ماه نخست سال بوده است. ضریب وزنی اجرای برنامه 5 امتیاز از 100 امتیاز در نظر گرفته شده است.</a:t>
            </a:r>
            <a:endParaRPr lang="en-US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marR="0" lvl="0" indent="-34290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tabLst>
                <a:tab pos="2292985" algn="l"/>
              </a:tabLst>
            </a:pPr>
            <a:r>
              <a:rPr lang="fa-IR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سطح کشور در نیمه نخست سال 40046 نفر تحت این آموزش ها قرار گرفته و این برنامه با 113درصد عملکرد در این مدت، محقق شده است.</a:t>
            </a:r>
            <a:endParaRPr lang="en-US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marR="0" lvl="0" indent="-34290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-"/>
              <a:tabLst>
                <a:tab pos="2292985" algn="l"/>
              </a:tabLst>
            </a:pPr>
            <a:r>
              <a:rPr lang="fa-IR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عین حال که عملکرد کلیه استان ها در وضعیت مطلوب و قابل قبول قرار دارد ؛ استان های البرز ، خوزستان ، کهگیلویه و هرمزگان بیش از 5/1 برابر میزان مورد انتظار و استان های یزد و خراسان جنوبی کمتر از  75% از برنامه شش ماه شان راعملکرد داشته اند.</a:t>
            </a:r>
            <a:endParaRPr lang="en-US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8583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0069" y="283853"/>
            <a:ext cx="10058400" cy="9783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fa-IR" sz="3000" dirty="0" smtClean="0">
                <a:ln w="0"/>
                <a:solidFill>
                  <a:srgbClr val="CD35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میزان تحقق </a:t>
            </a:r>
            <a:r>
              <a:rPr lang="fa-IR" sz="3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برنامه های آموزشی </a:t>
            </a:r>
            <a:r>
              <a:rPr lang="fa-IR" sz="3000" dirty="0" smtClean="0">
                <a:ln w="0"/>
                <a:solidFill>
                  <a:srgbClr val="CD35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به تفکیک 18 گروه هدف در بخش دولتی</a:t>
            </a:r>
            <a:endParaRPr lang="fa-IR" sz="3000" dirty="0">
              <a:ln w="0"/>
              <a:solidFill>
                <a:srgbClr val="CD352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1309953" y="1573203"/>
            <a:ext cx="9530255" cy="767308"/>
          </a:xfrm>
          <a:prstGeom prst="flowChartAlternateProcess">
            <a:avLst/>
          </a:prstGeom>
          <a:solidFill>
            <a:srgbClr val="33793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میزان تحقق برنامه های آموزشی سازمان درمجموع 18 گروه هدف در شش ماهه اول سال برابر 106 درصد می باشد.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221423" y="2600727"/>
            <a:ext cx="9601200" cy="1014139"/>
          </a:xfrm>
          <a:prstGeom prst="flowChartAlternateProcess">
            <a:avLst/>
          </a:prstGeom>
          <a:solidFill>
            <a:srgbClr val="88323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میزان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تحقق برنامه های آموزشی در 5 گروه هدف "آسیب دیدگان اجتماعی( خانواده های آسیب دیده از اعتیاد)، افراد دارای معلولیت، دانشجویان ، زنان سرپرست خانوار و اعضای خانواده هایشان و معتادین بهبود یافته " کمتر از 100%  بوده است.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1168669" y="3884485"/>
            <a:ext cx="9601200" cy="1163771"/>
          </a:xfrm>
          <a:prstGeom prst="flowChartAlternateProcess">
            <a:avLst/>
          </a:prstGeom>
          <a:solidFill>
            <a:srgbClr val="4F8B5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بیشترین سهم آموزش بخش دولتی در گروه هدف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سایر متقاضیان مهارت آموزی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با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38/8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درصد کل آموزش ها و کمترین آن در گروه های هدف"پناهندگان و اتباع خارجی" و "کودکان کار و خیابان" هر یک با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درصد کل آموزش ها، صورت پذیرفته است 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1197977" y="5262103"/>
            <a:ext cx="9601200" cy="986297"/>
          </a:xfrm>
          <a:prstGeom prst="flowChartAlternateProcess">
            <a:avLst/>
          </a:prstGeom>
          <a:solidFill>
            <a:srgbClr val="3E766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کمترین میزان تحقق برنامه های آموزشی مربوط به گروه هدف دانشجویان (64 درصد) و بیشترین مربوط به گروه هدف ساکنین مناطق محروم مرزی (260 درصد) می باشد</a:t>
            </a: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8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67960-EDE3-4E8F-A3FB-D4F4A5741C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279647"/>
            <a:ext cx="100584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3000" b="0" i="0" u="none" strike="noStrike" kern="1200" cap="none" spc="0" normalizeH="0" baseline="0" noProof="0" dirty="0" smtClean="0">
                <a:ln w="0"/>
                <a:solidFill>
                  <a:srgbClr val="CD35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میزان تحقق</a:t>
            </a:r>
            <a:r>
              <a:rPr kumimoji="0" lang="fa-IR" sz="3000" b="0" i="0" u="none" strike="noStrike" kern="1200" cap="none" spc="0" normalizeH="0" noProof="0" dirty="0" smtClean="0">
                <a:ln w="0"/>
                <a:solidFill>
                  <a:srgbClr val="CD35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 </a:t>
            </a:r>
            <a:r>
              <a:rPr kumimoji="0" lang="fa-IR" sz="3000" b="0" i="0" u="none" strike="noStrike" kern="1200" cap="none" spc="0" normalizeH="0" noProof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برنامه</a:t>
            </a:r>
            <a:r>
              <a:rPr kumimoji="0" lang="fa-IR" sz="3000" b="0" i="0" u="none" strike="noStrike" kern="1200" cap="none" spc="0" normalizeH="0" baseline="0" noProof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 آموزشی </a:t>
            </a:r>
            <a:r>
              <a:rPr kumimoji="0" lang="fa-IR" sz="3000" b="0" i="0" u="none" strike="noStrike" kern="1200" cap="none" spc="0" normalizeH="0" baseline="0" noProof="0" dirty="0" smtClean="0">
                <a:ln w="0"/>
                <a:solidFill>
                  <a:srgbClr val="CD35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به تفکیک 18 گروه هدف در بخش دولتی</a:t>
            </a:r>
          </a:p>
          <a:p>
            <a:pPr marL="342900" marR="0" lvl="0" indent="-34290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b="0" i="0" u="none" strike="noStrike" kern="1200" cap="none" spc="0" normalizeH="0" baseline="0" noProof="0" dirty="0">
              <a:ln w="0"/>
              <a:solidFill>
                <a:srgbClr val="CD352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/>
              <a:ea typeface="+mn-ea"/>
              <a:cs typeface="B Titr" pitchFamily="2" charset="-78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250731" y="5028536"/>
            <a:ext cx="9601200" cy="1067464"/>
          </a:xfrm>
          <a:prstGeom prst="flowChartAlternateProcess">
            <a:avLst/>
          </a:prstGeom>
          <a:solidFill>
            <a:srgbClr val="88323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-"/>
              <a:tabLst/>
              <a:defRPr/>
            </a:pPr>
            <a:endParaRPr kumimoji="0" lang="fa-IR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-"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justLow" rtl="1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 از 55 درصد عملکرد آموزشی در 6 ماهه اول مربوط به  گروه های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هدف"سایر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متقاضیان مهارت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آموزی" و"سربازان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وظیفه " بوده است.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-"/>
              <a:tabLst/>
              <a:defRPr/>
            </a:pPr>
            <a:endParaRPr kumimoji="0" lang="fa-IR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-"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1250731" y="3094516"/>
            <a:ext cx="9601200" cy="1467568"/>
          </a:xfrm>
          <a:prstGeom prst="flowChartAlternateProcess">
            <a:avLst/>
          </a:prstGeom>
          <a:solidFill>
            <a:srgbClr val="4F8B5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گروه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هدف"آسیب دیدگان اجتماعی( خانواده های آسیب دیده از اعتیاد)" ،"افراد دارای معلولیت" ، "ساکنین مناطق محروم مرزی</a:t>
            </a:r>
            <a:r>
              <a:rPr lang="fa-IR" b="1" dirty="0"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، "عشایر" ، "مشمولان بیمه بیکاری" ، "پناهندگان و اتباع خارجی" و"کودکان کار و خیابان"، هرکدام کمتر از 1 درصد از کل آموزش ها را به خود اختصاص داده اند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250731" y="1622240"/>
            <a:ext cx="9601200" cy="1120960"/>
          </a:xfrm>
          <a:prstGeom prst="flowChartAlternateProcess">
            <a:avLst/>
          </a:prstGeom>
          <a:solidFill>
            <a:srgbClr val="AE2C6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85750" lvl="0" indent="-285750" algn="justLow" rtl="1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 گروه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هدف"ساکنین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مناطق محروم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مرزی"(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تحقق 260 درصدی)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و"پناهندگان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اتباع خارجی" (با تحقق 228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درصدی) کل  تعهدات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آموزشی پیش بینی شده برای سال 1403 ، در 6 ماهه اول صورت پذیرفته است.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79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67960-EDE3-4E8F-A3FB-D4F4A5741C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5446" y="533400"/>
            <a:ext cx="10820400" cy="76200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200000"/>
              </a:lnSpc>
              <a:buNone/>
              <a:defRPr/>
            </a:pPr>
            <a:r>
              <a:rPr kumimoji="0" lang="fa-IR" sz="5908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           </a:t>
            </a:r>
            <a:r>
              <a:rPr lang="fa-IR" sz="6000" dirty="0">
                <a:ln w="0"/>
                <a:solidFill>
                  <a:srgbClr val="33793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میزان تحقق برنامه آموزشی به تفکیک </a:t>
            </a:r>
            <a:r>
              <a:rPr lang="fa-IR" sz="6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جنسیت ، گروه هدف و خوشه آموزش </a:t>
            </a:r>
            <a:r>
              <a:rPr lang="fa-IR" sz="6000" dirty="0" smtClean="0">
                <a:ln w="0"/>
                <a:solidFill>
                  <a:srgbClr val="33793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 در </a:t>
            </a:r>
            <a:r>
              <a:rPr lang="fa-IR" sz="6000" dirty="0">
                <a:ln w="0"/>
                <a:solidFill>
                  <a:srgbClr val="33793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بخش دولتی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457200" y="762001"/>
            <a:ext cx="11277600" cy="5959476"/>
          </a:xfrm>
          <a:prstGeom prst="horizontalScroll">
            <a:avLst/>
          </a:prstGeom>
          <a:solidFill>
            <a:srgbClr val="E8BFBE"/>
          </a:solidFill>
          <a:ln w="53975">
            <a:solidFill>
              <a:srgbClr val="883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ct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sz="3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42 درصد کل آموزش دیدگان را زنان و 58 درصد مابقی را مردان تشکیل می دهند.</a:t>
            </a:r>
            <a:endParaRPr lang="en-US" sz="3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در6 گروه </a:t>
            </a: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هدف دانش آموزان ، زندانیان، سربازان وظیفه ، متقاضیان مهارت آموزی ، مشمولان بیمه بیکاری و معتادین بهبود یافته تعداد مردان بیش تر از زنان می باشد. </a:t>
            </a:r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گروه </a:t>
            </a:r>
            <a:r>
              <a:rPr lang="fa-IR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هدف"سربازان </a:t>
            </a: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وظیفه" تمامی آموزش دیدگان مرد هستند. </a:t>
            </a:r>
            <a:endParaRPr lang="en-US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67960-EDE3-4E8F-A3FB-D4F4A5741C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5446" y="533400"/>
            <a:ext cx="10820400" cy="76200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5908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           </a:t>
            </a:r>
            <a:r>
              <a:rPr kumimoji="0" lang="fa-IR" sz="6000" b="0" i="0" u="none" strike="noStrike" kern="1200" cap="none" spc="0" normalizeH="0" baseline="0" noProof="0" dirty="0">
                <a:ln w="0"/>
                <a:solidFill>
                  <a:srgbClr val="33793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میزان تحقق برنامه آموزشی به تفکیک </a:t>
            </a:r>
            <a:r>
              <a:rPr kumimoji="0" lang="fa-IR" sz="6000" b="0" i="0" u="none" strike="noStrike" kern="1200" cap="none" spc="0" normalizeH="0" baseline="0" noProof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جنسیت ، گروه هدف و خوشه آموزش </a:t>
            </a:r>
            <a:r>
              <a:rPr kumimoji="0" lang="fa-IR" sz="6000" b="0" i="0" u="none" strike="noStrike" kern="1200" cap="none" spc="0" normalizeH="0" baseline="0" noProof="0" dirty="0" smtClean="0">
                <a:ln w="0"/>
                <a:solidFill>
                  <a:srgbClr val="33793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 در </a:t>
            </a:r>
            <a:r>
              <a:rPr kumimoji="0" lang="fa-IR" sz="6000" b="0" i="0" u="none" strike="noStrike" kern="1200" cap="none" spc="0" normalizeH="0" baseline="0" noProof="0" dirty="0">
                <a:ln w="0"/>
                <a:solidFill>
                  <a:srgbClr val="33793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بخش دولتی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457200" y="762001"/>
            <a:ext cx="11277600" cy="5959476"/>
          </a:xfrm>
          <a:prstGeom prst="horizontalScroll">
            <a:avLst/>
          </a:prstGeom>
          <a:solidFill>
            <a:srgbClr val="FFFF66"/>
          </a:solidFill>
          <a:ln w="53975">
            <a:solidFill>
              <a:srgbClr val="883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68 درصد آموزش های ارائه شده در خوشه خدمات برای زنان و 32 درصد آن برای مردان ارائه شده است .</a:t>
            </a:r>
            <a:endParaRPr lang="en-US" sz="20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10 درصد آموزش های ارئه شده در خوشه صنعت ویژه زنان و 90 درصد آموزش ها ویژه مردان بوده است. </a:t>
            </a:r>
            <a:endParaRPr lang="en-US" sz="20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خوشه کشاورزی آموزش های جنسیتی به نسبت </a:t>
            </a:r>
            <a:r>
              <a:rPr lang="fa-I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برابر(50</a:t>
            </a: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%) بین زنان و مردان صورت پذیرفته است .</a:t>
            </a:r>
            <a:endParaRPr lang="en-US" sz="20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درخوشه </a:t>
            </a: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فرهنگ و </a:t>
            </a:r>
            <a:r>
              <a:rPr lang="fa-I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هنر 89 درصد </a:t>
            </a: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دوره </a:t>
            </a:r>
            <a:r>
              <a:rPr lang="fa-I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آموزشی </a:t>
            </a:r>
            <a:r>
              <a:rPr lang="fa-I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ویژه زنان و 11 درصد آموزش ها برای مردان ارائه شده </a:t>
            </a:r>
            <a:r>
              <a:rPr lang="fa-I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  <a:endParaRPr lang="en-US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5" y="1371600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sz="3600" dirty="0" smtClean="0">
                <a:cs typeface="B Titr" pitchFamily="2" charset="-78"/>
              </a:rPr>
              <a:t>خلاصه گزارش تشریحی </a:t>
            </a:r>
            <a:r>
              <a:rPr lang="fa-IR" sz="3600" dirty="0" smtClean="0">
                <a:solidFill>
                  <a:srgbClr val="C00000"/>
                </a:solidFill>
                <a:cs typeface="B Titr" pitchFamily="2" charset="-78"/>
              </a:rPr>
              <a:t>عملکرد آموزشی- اجرایی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fa-IR" sz="3600" dirty="0" smtClean="0">
                <a:cs typeface="B Titr" pitchFamily="2" charset="-78"/>
              </a:rPr>
              <a:t>شش ماهه نخست سال 1403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fa-IR" sz="3600" dirty="0" smtClean="0">
                <a:cs typeface="B Titr" pitchFamily="2" charset="-78"/>
              </a:rPr>
              <a:t>دفتر راهبری اجرای آموزش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fa-IR" sz="2600" dirty="0" smtClean="0">
                <a:solidFill>
                  <a:srgbClr val="0070C0"/>
                </a:solidFill>
                <a:cs typeface="B Titr" pitchFamily="2" charset="-78"/>
              </a:rPr>
              <a:t>مهرماه 1403</a:t>
            </a:r>
            <a:endParaRPr lang="en-US" sz="2600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584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862" y="152400"/>
            <a:ext cx="10820400" cy="974724"/>
          </a:xfrm>
          <a:ln>
            <a:noFill/>
          </a:ln>
        </p:spPr>
        <p:txBody>
          <a:bodyPr>
            <a:noAutofit/>
          </a:bodyPr>
          <a:lstStyle/>
          <a:p>
            <a:pPr algn="ctr" rtl="1">
              <a:lnSpc>
                <a:spcPct val="200000"/>
              </a:lnSpc>
              <a:buNone/>
            </a:pPr>
            <a:r>
              <a:rPr lang="fa-IR" sz="2800" dirty="0" smtClean="0">
                <a:ln w="0"/>
                <a:solidFill>
                  <a:srgbClr val="2460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itchFamily="2" charset="-78"/>
              </a:rPr>
              <a:t>میانگین طول دوره در بخش دولتی به تفکیک خوشه آموزش  </a:t>
            </a:r>
            <a:endParaRPr lang="fa-IR" sz="2800" dirty="0">
              <a:ln w="0"/>
              <a:solidFill>
                <a:srgbClr val="2460A8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447800"/>
            <a:ext cx="117348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endParaRPr lang="fa-IR" sz="3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539262" y="1328125"/>
            <a:ext cx="11277600" cy="5365752"/>
          </a:xfrm>
          <a:prstGeom prst="flowChartAlternateProcess">
            <a:avLst/>
          </a:prstGeom>
          <a:solidFill>
            <a:srgbClr val="8CD373"/>
          </a:solidFill>
          <a:ln w="825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fa-IR" sz="25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lvl="0" indent="-342900" algn="ctr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 18 گروه هدف ، میانگین ساعت 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آموزش(طول دوره) </a:t>
            </a:r>
            <a:r>
              <a:rPr lang="fa-IR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هر نفر معادل 149 ساعت می 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باشد.</a:t>
            </a:r>
          </a:p>
          <a:p>
            <a:pPr marL="457200" lvl="0" indent="-457200" algn="just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کمترین میانگین ساعت آموزش به ازاء هر کارآموز مربوط به گروه </a:t>
            </a: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هدف"کودکان کار و خیابان" با 104 ساعت آموزش</a:t>
            </a:r>
          </a:p>
          <a:p>
            <a:pPr marL="457200" lvl="0" indent="-4572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بیشترین </a:t>
            </a: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میانگین ساعت آموزش هر کارآموز درگروه هدف"سایر متقاضیان مهارت آموزی" </a:t>
            </a: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183 ساعت آموزش</a:t>
            </a:r>
          </a:p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ثبت </a:t>
            </a:r>
            <a:r>
              <a:rPr lang="fa-IR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شده است.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>
              <a:lnSpc>
                <a:spcPct val="150000"/>
              </a:lnSpc>
              <a:spcAft>
                <a:spcPts val="800"/>
              </a:spcAft>
            </a:pPr>
            <a:endParaRPr lang="en-US" sz="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US" sz="2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1066800" y="838200"/>
            <a:ext cx="9829800" cy="5140568"/>
          </a:xfrm>
          <a:prstGeom prst="cloudCallout">
            <a:avLst>
              <a:gd name="adj1" fmla="val -49952"/>
              <a:gd name="adj2" fmla="val 59216"/>
            </a:avLst>
          </a:prstGeom>
          <a:solidFill>
            <a:srgbClr val="9148C8"/>
          </a:solidFill>
          <a:ln w="88900">
            <a:solidFill>
              <a:srgbClr val="F4B5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dirty="0">
                <a:ln w="9525">
                  <a:solidFill>
                    <a:prstClr val="black"/>
                  </a:solidFill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عملکرد استان ها در اجرای آموزش های نیمه اول سال به تفکیک گروه هدف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19200" y="762000"/>
            <a:ext cx="9793744" cy="5438718"/>
            <a:chOff x="1292606" y="473763"/>
            <a:chExt cx="9793744" cy="5438718"/>
          </a:xfrm>
        </p:grpSpPr>
        <p:sp>
          <p:nvSpPr>
            <p:cNvPr id="7" name="Freeform 6"/>
            <p:cNvSpPr/>
            <p:nvPr/>
          </p:nvSpPr>
          <p:spPr>
            <a:xfrm>
              <a:off x="3745476" y="473763"/>
              <a:ext cx="5293898" cy="1494887"/>
            </a:xfrm>
            <a:custGeom>
              <a:avLst/>
              <a:gdLst>
                <a:gd name="connsiteX0" fmla="*/ 0 w 5293898"/>
                <a:gd name="connsiteY0" fmla="*/ 149489 h 1494887"/>
                <a:gd name="connsiteX1" fmla="*/ 149489 w 5293898"/>
                <a:gd name="connsiteY1" fmla="*/ 0 h 1494887"/>
                <a:gd name="connsiteX2" fmla="*/ 5144409 w 5293898"/>
                <a:gd name="connsiteY2" fmla="*/ 0 h 1494887"/>
                <a:gd name="connsiteX3" fmla="*/ 5293898 w 5293898"/>
                <a:gd name="connsiteY3" fmla="*/ 149489 h 1494887"/>
                <a:gd name="connsiteX4" fmla="*/ 5293898 w 5293898"/>
                <a:gd name="connsiteY4" fmla="*/ 1345398 h 1494887"/>
                <a:gd name="connsiteX5" fmla="*/ 5144409 w 5293898"/>
                <a:gd name="connsiteY5" fmla="*/ 1494887 h 1494887"/>
                <a:gd name="connsiteX6" fmla="*/ 149489 w 5293898"/>
                <a:gd name="connsiteY6" fmla="*/ 1494887 h 1494887"/>
                <a:gd name="connsiteX7" fmla="*/ 0 w 5293898"/>
                <a:gd name="connsiteY7" fmla="*/ 1345398 h 1494887"/>
                <a:gd name="connsiteX8" fmla="*/ 0 w 5293898"/>
                <a:gd name="connsiteY8" fmla="*/ 149489 h 149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3898" h="1494887">
                  <a:moveTo>
                    <a:pt x="0" y="149489"/>
                  </a:moveTo>
                  <a:cubicBezTo>
                    <a:pt x="0" y="66929"/>
                    <a:pt x="66929" y="0"/>
                    <a:pt x="149489" y="0"/>
                  </a:cubicBezTo>
                  <a:lnTo>
                    <a:pt x="5144409" y="0"/>
                  </a:lnTo>
                  <a:cubicBezTo>
                    <a:pt x="5226969" y="0"/>
                    <a:pt x="5293898" y="66929"/>
                    <a:pt x="5293898" y="149489"/>
                  </a:cubicBezTo>
                  <a:lnTo>
                    <a:pt x="5293898" y="1345398"/>
                  </a:lnTo>
                  <a:cubicBezTo>
                    <a:pt x="5293898" y="1427958"/>
                    <a:pt x="5226969" y="1494887"/>
                    <a:pt x="5144409" y="1494887"/>
                  </a:cubicBezTo>
                  <a:lnTo>
                    <a:pt x="149489" y="1494887"/>
                  </a:lnTo>
                  <a:cubicBezTo>
                    <a:pt x="66929" y="1494887"/>
                    <a:pt x="0" y="1427958"/>
                    <a:pt x="0" y="1345398"/>
                  </a:cubicBezTo>
                  <a:lnTo>
                    <a:pt x="0" y="14948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464" tIns="150464" rIns="150464" bIns="150464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solidFill>
                    <a:schemeClr val="tx1"/>
                  </a:solidFill>
                  <a:cs typeface="B Titr" panose="00000700000000000000" pitchFamily="2" charset="-78"/>
                </a:rPr>
                <a:t>گروه آسیب دیدگان اجتماعی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solidFill>
                    <a:schemeClr val="tx1"/>
                  </a:solidFill>
                  <a:cs typeface="B Titr" panose="00000700000000000000" pitchFamily="2" charset="-78"/>
                </a:rPr>
                <a:t>(</a:t>
              </a:r>
              <a:r>
                <a:rPr lang="fa-IR" sz="2000" b="1" kern="1200" dirty="0" smtClean="0">
                  <a:solidFill>
                    <a:schemeClr val="tx1"/>
                  </a:solidFill>
                  <a:cs typeface="B Titr" panose="00000700000000000000" pitchFamily="2" charset="-78"/>
                </a:rPr>
                <a:t>خانواده های آسیب دیده از اعتیاد</a:t>
              </a:r>
              <a:r>
                <a:rPr lang="fa-IR" sz="2800" b="1" kern="1200" dirty="0" smtClean="0">
                  <a:solidFill>
                    <a:schemeClr val="tx1"/>
                  </a:solidFill>
                  <a:cs typeface="B Titr" panose="00000700000000000000" pitchFamily="2" charset="-78"/>
                </a:rPr>
                <a:t>)</a:t>
              </a:r>
              <a:endParaRPr lang="en-US" sz="2800" b="1" kern="1200" dirty="0">
                <a:solidFill>
                  <a:schemeClr val="tx1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 rot="2246613">
              <a:off x="6164779" y="2755064"/>
              <a:ext cx="3476477" cy="974764"/>
            </a:xfrm>
            <a:custGeom>
              <a:avLst/>
              <a:gdLst>
                <a:gd name="connsiteX0" fmla="*/ 0 w 3476477"/>
                <a:gd name="connsiteY0" fmla="*/ 487382 h 974764"/>
                <a:gd name="connsiteX1" fmla="*/ 487382 w 3476477"/>
                <a:gd name="connsiteY1" fmla="*/ 0 h 974764"/>
                <a:gd name="connsiteX2" fmla="*/ 487382 w 3476477"/>
                <a:gd name="connsiteY2" fmla="*/ 194953 h 974764"/>
                <a:gd name="connsiteX3" fmla="*/ 2989095 w 3476477"/>
                <a:gd name="connsiteY3" fmla="*/ 194953 h 974764"/>
                <a:gd name="connsiteX4" fmla="*/ 2989095 w 3476477"/>
                <a:gd name="connsiteY4" fmla="*/ 0 h 974764"/>
                <a:gd name="connsiteX5" fmla="*/ 3476477 w 3476477"/>
                <a:gd name="connsiteY5" fmla="*/ 487382 h 974764"/>
                <a:gd name="connsiteX6" fmla="*/ 2989095 w 3476477"/>
                <a:gd name="connsiteY6" fmla="*/ 974764 h 974764"/>
                <a:gd name="connsiteX7" fmla="*/ 2989095 w 3476477"/>
                <a:gd name="connsiteY7" fmla="*/ 779811 h 974764"/>
                <a:gd name="connsiteX8" fmla="*/ 487382 w 3476477"/>
                <a:gd name="connsiteY8" fmla="*/ 779811 h 974764"/>
                <a:gd name="connsiteX9" fmla="*/ 487382 w 3476477"/>
                <a:gd name="connsiteY9" fmla="*/ 974764 h 974764"/>
                <a:gd name="connsiteX10" fmla="*/ 0 w 3476477"/>
                <a:gd name="connsiteY10" fmla="*/ 487382 h 97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6477" h="974764">
                  <a:moveTo>
                    <a:pt x="0" y="487382"/>
                  </a:moveTo>
                  <a:lnTo>
                    <a:pt x="487382" y="0"/>
                  </a:lnTo>
                  <a:lnTo>
                    <a:pt x="487382" y="194953"/>
                  </a:lnTo>
                  <a:lnTo>
                    <a:pt x="2989095" y="194953"/>
                  </a:lnTo>
                  <a:lnTo>
                    <a:pt x="2989095" y="0"/>
                  </a:lnTo>
                  <a:lnTo>
                    <a:pt x="3476477" y="487382"/>
                  </a:lnTo>
                  <a:lnTo>
                    <a:pt x="2989095" y="974764"/>
                  </a:lnTo>
                  <a:lnTo>
                    <a:pt x="2989095" y="779811"/>
                  </a:lnTo>
                  <a:lnTo>
                    <a:pt x="487382" y="779811"/>
                  </a:lnTo>
                  <a:lnTo>
                    <a:pt x="487382" y="974764"/>
                  </a:lnTo>
                  <a:lnTo>
                    <a:pt x="0" y="48738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2428" tIns="194952" rIns="292429" bIns="19495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200" b="1" kern="1200" dirty="0" smtClean="0">
                  <a:solidFill>
                    <a:schemeClr val="tx1"/>
                  </a:solidFill>
                  <a:cs typeface="B Titr" panose="00000700000000000000" pitchFamily="2" charset="-78"/>
                </a:rPr>
                <a:t>استان اردبیل در 6 ماهه اول سال عملکردی نداشته است.  </a:t>
              </a:r>
              <a:endParaRPr lang="en-US" sz="1200" b="1" kern="1200" dirty="0">
                <a:solidFill>
                  <a:schemeClr val="tx1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8001000" y="4654763"/>
              <a:ext cx="3085350" cy="1232296"/>
            </a:xfrm>
            <a:custGeom>
              <a:avLst/>
              <a:gdLst>
                <a:gd name="connsiteX0" fmla="*/ 0 w 3085350"/>
                <a:gd name="connsiteY0" fmla="*/ 123230 h 1232296"/>
                <a:gd name="connsiteX1" fmla="*/ 123230 w 3085350"/>
                <a:gd name="connsiteY1" fmla="*/ 0 h 1232296"/>
                <a:gd name="connsiteX2" fmla="*/ 2962120 w 3085350"/>
                <a:gd name="connsiteY2" fmla="*/ 0 h 1232296"/>
                <a:gd name="connsiteX3" fmla="*/ 3085350 w 3085350"/>
                <a:gd name="connsiteY3" fmla="*/ 123230 h 1232296"/>
                <a:gd name="connsiteX4" fmla="*/ 3085350 w 3085350"/>
                <a:gd name="connsiteY4" fmla="*/ 1109066 h 1232296"/>
                <a:gd name="connsiteX5" fmla="*/ 2962120 w 3085350"/>
                <a:gd name="connsiteY5" fmla="*/ 1232296 h 1232296"/>
                <a:gd name="connsiteX6" fmla="*/ 123230 w 3085350"/>
                <a:gd name="connsiteY6" fmla="*/ 1232296 h 1232296"/>
                <a:gd name="connsiteX7" fmla="*/ 0 w 3085350"/>
                <a:gd name="connsiteY7" fmla="*/ 1109066 h 1232296"/>
                <a:gd name="connsiteX8" fmla="*/ 0 w 3085350"/>
                <a:gd name="connsiteY8" fmla="*/ 123230 h 1232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5350" h="1232296">
                  <a:moveTo>
                    <a:pt x="0" y="123230"/>
                  </a:moveTo>
                  <a:cubicBezTo>
                    <a:pt x="0" y="55172"/>
                    <a:pt x="55172" y="0"/>
                    <a:pt x="123230" y="0"/>
                  </a:cubicBezTo>
                  <a:lnTo>
                    <a:pt x="2962120" y="0"/>
                  </a:lnTo>
                  <a:cubicBezTo>
                    <a:pt x="3030178" y="0"/>
                    <a:pt x="3085350" y="55172"/>
                    <a:pt x="3085350" y="123230"/>
                  </a:cubicBezTo>
                  <a:lnTo>
                    <a:pt x="3085350" y="1109066"/>
                  </a:lnTo>
                  <a:cubicBezTo>
                    <a:pt x="3085350" y="1177124"/>
                    <a:pt x="3030178" y="1232296"/>
                    <a:pt x="2962120" y="1232296"/>
                  </a:cubicBezTo>
                  <a:lnTo>
                    <a:pt x="123230" y="1232296"/>
                  </a:lnTo>
                  <a:cubicBezTo>
                    <a:pt x="55172" y="1232296"/>
                    <a:pt x="0" y="1177124"/>
                    <a:pt x="0" y="1109066"/>
                  </a:cubicBezTo>
                  <a:lnTo>
                    <a:pt x="0" y="12323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913" tIns="119913" rIns="119913" bIns="11991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200" b="1" kern="1200" dirty="0" smtClean="0">
                  <a:cs typeface="B Nazanin" panose="00000400000000000000" pitchFamily="2" charset="-78"/>
                </a:rPr>
                <a:t>استان هرمزگان با 224 درصد بیشترین میزان تحقق برنامه شش ماهه را داشته است. </a:t>
              </a:r>
              <a:endParaRPr lang="en-US" sz="2200" b="1" kern="1200" dirty="0">
                <a:cs typeface="B Nazanin" panose="00000400000000000000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719412" y="3514534"/>
              <a:ext cx="2325978" cy="2397947"/>
            </a:xfrm>
            <a:custGeom>
              <a:avLst/>
              <a:gdLst>
                <a:gd name="connsiteX0" fmla="*/ 0 w 2394638"/>
                <a:gd name="connsiteY0" fmla="*/ 1198973 h 2397946"/>
                <a:gd name="connsiteX1" fmla="*/ 1197319 w 2394638"/>
                <a:gd name="connsiteY1" fmla="*/ 0 h 2397946"/>
                <a:gd name="connsiteX2" fmla="*/ 1197319 w 2394638"/>
                <a:gd name="connsiteY2" fmla="*/ 479589 h 2397946"/>
                <a:gd name="connsiteX3" fmla="*/ 1197319 w 2394638"/>
                <a:gd name="connsiteY3" fmla="*/ 479589 h 2397946"/>
                <a:gd name="connsiteX4" fmla="*/ 1197319 w 2394638"/>
                <a:gd name="connsiteY4" fmla="*/ 0 h 2397946"/>
                <a:gd name="connsiteX5" fmla="*/ 2394638 w 2394638"/>
                <a:gd name="connsiteY5" fmla="*/ 1198973 h 2397946"/>
                <a:gd name="connsiteX6" fmla="*/ 1197319 w 2394638"/>
                <a:gd name="connsiteY6" fmla="*/ 2397946 h 2397946"/>
                <a:gd name="connsiteX7" fmla="*/ 1197319 w 2394638"/>
                <a:gd name="connsiteY7" fmla="*/ 1918357 h 2397946"/>
                <a:gd name="connsiteX8" fmla="*/ 1197319 w 2394638"/>
                <a:gd name="connsiteY8" fmla="*/ 1918357 h 2397946"/>
                <a:gd name="connsiteX9" fmla="*/ 1197319 w 2394638"/>
                <a:gd name="connsiteY9" fmla="*/ 2397946 h 2397946"/>
                <a:gd name="connsiteX10" fmla="*/ 0 w 2394638"/>
                <a:gd name="connsiteY10" fmla="*/ 1198973 h 2397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94638" h="2397946">
                  <a:moveTo>
                    <a:pt x="2394638" y="1198973"/>
                  </a:moveTo>
                  <a:lnTo>
                    <a:pt x="1197319" y="2397946"/>
                  </a:lnTo>
                  <a:lnTo>
                    <a:pt x="1197319" y="1918357"/>
                  </a:lnTo>
                  <a:lnTo>
                    <a:pt x="1197319" y="1918357"/>
                  </a:lnTo>
                  <a:lnTo>
                    <a:pt x="1197319" y="2397946"/>
                  </a:lnTo>
                  <a:lnTo>
                    <a:pt x="0" y="1198973"/>
                  </a:lnTo>
                  <a:lnTo>
                    <a:pt x="1197319" y="0"/>
                  </a:lnTo>
                  <a:lnTo>
                    <a:pt x="1197319" y="479589"/>
                  </a:lnTo>
                  <a:lnTo>
                    <a:pt x="1197319" y="479589"/>
                  </a:lnTo>
                  <a:lnTo>
                    <a:pt x="1197319" y="0"/>
                  </a:lnTo>
                  <a:lnTo>
                    <a:pt x="2394638" y="1198973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8391" tIns="479589" rIns="718390" bIns="47958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300" b="1" kern="1200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میزان تحقق برنامه سال : 42%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300" b="1" kern="1200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میزان تحقق برنامه 6 ماهه : 93%</a:t>
              </a:r>
              <a:endParaRPr lang="en-US" sz="1300" b="1" kern="1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292606" y="4286856"/>
              <a:ext cx="2464593" cy="1510894"/>
            </a:xfrm>
            <a:custGeom>
              <a:avLst/>
              <a:gdLst>
                <a:gd name="connsiteX0" fmla="*/ 0 w 2464593"/>
                <a:gd name="connsiteY0" fmla="*/ 151089 h 1510894"/>
                <a:gd name="connsiteX1" fmla="*/ 151089 w 2464593"/>
                <a:gd name="connsiteY1" fmla="*/ 0 h 1510894"/>
                <a:gd name="connsiteX2" fmla="*/ 2313504 w 2464593"/>
                <a:gd name="connsiteY2" fmla="*/ 0 h 1510894"/>
                <a:gd name="connsiteX3" fmla="*/ 2464593 w 2464593"/>
                <a:gd name="connsiteY3" fmla="*/ 151089 h 1510894"/>
                <a:gd name="connsiteX4" fmla="*/ 2464593 w 2464593"/>
                <a:gd name="connsiteY4" fmla="*/ 1359805 h 1510894"/>
                <a:gd name="connsiteX5" fmla="*/ 2313504 w 2464593"/>
                <a:gd name="connsiteY5" fmla="*/ 1510894 h 1510894"/>
                <a:gd name="connsiteX6" fmla="*/ 151089 w 2464593"/>
                <a:gd name="connsiteY6" fmla="*/ 1510894 h 1510894"/>
                <a:gd name="connsiteX7" fmla="*/ 0 w 2464593"/>
                <a:gd name="connsiteY7" fmla="*/ 1359805 h 1510894"/>
                <a:gd name="connsiteX8" fmla="*/ 0 w 2464593"/>
                <a:gd name="connsiteY8" fmla="*/ 151089 h 15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4593" h="1510894">
                  <a:moveTo>
                    <a:pt x="0" y="151089"/>
                  </a:moveTo>
                  <a:cubicBezTo>
                    <a:pt x="0" y="67645"/>
                    <a:pt x="67645" y="0"/>
                    <a:pt x="151089" y="0"/>
                  </a:cubicBezTo>
                  <a:lnTo>
                    <a:pt x="2313504" y="0"/>
                  </a:lnTo>
                  <a:cubicBezTo>
                    <a:pt x="2396948" y="0"/>
                    <a:pt x="2464593" y="67645"/>
                    <a:pt x="2464593" y="151089"/>
                  </a:cubicBezTo>
                  <a:lnTo>
                    <a:pt x="2464593" y="1359805"/>
                  </a:lnTo>
                  <a:cubicBezTo>
                    <a:pt x="2464593" y="1443249"/>
                    <a:pt x="2396948" y="1510894"/>
                    <a:pt x="2313504" y="1510894"/>
                  </a:cubicBezTo>
                  <a:lnTo>
                    <a:pt x="151089" y="1510894"/>
                  </a:lnTo>
                  <a:cubicBezTo>
                    <a:pt x="67645" y="1510894"/>
                    <a:pt x="0" y="1443249"/>
                    <a:pt x="0" y="1359805"/>
                  </a:cubicBezTo>
                  <a:lnTo>
                    <a:pt x="0" y="1510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023" tIns="109023" rIns="109023" bIns="109023" numCol="1" spcCol="1270" anchor="ctr" anchorCtr="0">
              <a:noAutofit/>
            </a:bodyPr>
            <a:lstStyle/>
            <a:p>
              <a:pPr lvl="0" algn="ctr" defTabSz="7556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700" b="1" kern="1200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استان گیلان با 19 درصد کمترین میزان تحقق برنامه را در شش ماهه را داشته است. </a:t>
              </a:r>
              <a:endParaRPr lang="en-US" sz="1700" b="1" kern="1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9634021">
              <a:off x="2593865" y="2669216"/>
              <a:ext cx="3472403" cy="868745"/>
            </a:xfrm>
            <a:custGeom>
              <a:avLst/>
              <a:gdLst>
                <a:gd name="connsiteX0" fmla="*/ 0 w 3472403"/>
                <a:gd name="connsiteY0" fmla="*/ 434373 h 868745"/>
                <a:gd name="connsiteX1" fmla="*/ 434373 w 3472403"/>
                <a:gd name="connsiteY1" fmla="*/ 0 h 868745"/>
                <a:gd name="connsiteX2" fmla="*/ 434373 w 3472403"/>
                <a:gd name="connsiteY2" fmla="*/ 173749 h 868745"/>
                <a:gd name="connsiteX3" fmla="*/ 3038031 w 3472403"/>
                <a:gd name="connsiteY3" fmla="*/ 173749 h 868745"/>
                <a:gd name="connsiteX4" fmla="*/ 3038031 w 3472403"/>
                <a:gd name="connsiteY4" fmla="*/ 0 h 868745"/>
                <a:gd name="connsiteX5" fmla="*/ 3472403 w 3472403"/>
                <a:gd name="connsiteY5" fmla="*/ 434373 h 868745"/>
                <a:gd name="connsiteX6" fmla="*/ 3038031 w 3472403"/>
                <a:gd name="connsiteY6" fmla="*/ 868745 h 868745"/>
                <a:gd name="connsiteX7" fmla="*/ 3038031 w 3472403"/>
                <a:gd name="connsiteY7" fmla="*/ 694996 h 868745"/>
                <a:gd name="connsiteX8" fmla="*/ 434373 w 3472403"/>
                <a:gd name="connsiteY8" fmla="*/ 694996 h 868745"/>
                <a:gd name="connsiteX9" fmla="*/ 434373 w 3472403"/>
                <a:gd name="connsiteY9" fmla="*/ 868745 h 868745"/>
                <a:gd name="connsiteX10" fmla="*/ 0 w 3472403"/>
                <a:gd name="connsiteY10" fmla="*/ 434373 h 86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2403" h="868745">
                  <a:moveTo>
                    <a:pt x="0" y="434373"/>
                  </a:moveTo>
                  <a:lnTo>
                    <a:pt x="434373" y="0"/>
                  </a:lnTo>
                  <a:lnTo>
                    <a:pt x="434373" y="173749"/>
                  </a:lnTo>
                  <a:lnTo>
                    <a:pt x="3038031" y="173749"/>
                  </a:lnTo>
                  <a:lnTo>
                    <a:pt x="3038031" y="0"/>
                  </a:lnTo>
                  <a:lnTo>
                    <a:pt x="3472403" y="434373"/>
                  </a:lnTo>
                  <a:lnTo>
                    <a:pt x="3038031" y="868745"/>
                  </a:lnTo>
                  <a:lnTo>
                    <a:pt x="3038031" y="694996"/>
                  </a:lnTo>
                  <a:lnTo>
                    <a:pt x="434373" y="694996"/>
                  </a:lnTo>
                  <a:lnTo>
                    <a:pt x="434373" y="868745"/>
                  </a:lnTo>
                  <a:lnTo>
                    <a:pt x="0" y="434373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623" tIns="173749" rIns="260623" bIns="17374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200" kern="1200" dirty="0" smtClean="0">
                  <a:solidFill>
                    <a:schemeClr val="tx1"/>
                  </a:solidFill>
                  <a:cs typeface="B Titr" panose="00000700000000000000" pitchFamily="2" charset="-78"/>
                </a:rPr>
                <a:t>4545 نفر از این گروه هدف در شش ماهه اول آموزش دیده اند.</a:t>
              </a:r>
              <a:endParaRPr lang="en-US" sz="1200" kern="1200" dirty="0">
                <a:solidFill>
                  <a:schemeClr val="tx1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29409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07236" y="609601"/>
            <a:ext cx="5230364" cy="21344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FFFF00"/>
                </a:solidFill>
                <a:cs typeface="B Titr" panose="00000700000000000000" pitchFamily="2" charset="-78"/>
              </a:rPr>
              <a:t>افراد دارای معلولیت</a:t>
            </a:r>
            <a:endParaRPr lang="en-US" sz="32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8343900" y="3200400"/>
            <a:ext cx="533400" cy="12891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276600" y="3200400"/>
            <a:ext cx="533400" cy="128918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31334" y="594443"/>
            <a:ext cx="7750866" cy="5653957"/>
            <a:chOff x="2231334" y="594443"/>
            <a:chExt cx="7750866" cy="5653957"/>
          </a:xfrm>
        </p:grpSpPr>
        <p:sp>
          <p:nvSpPr>
            <p:cNvPr id="11" name="Round Single Corner Rectangle 10"/>
            <p:cNvSpPr/>
            <p:nvPr/>
          </p:nvSpPr>
          <p:spPr>
            <a:xfrm>
              <a:off x="7239000" y="4576518"/>
              <a:ext cx="2743200" cy="1671882"/>
            </a:xfrm>
            <a:prstGeom prst="round1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b="1" dirty="0" smtClean="0">
                  <a:solidFill>
                    <a:schemeClr val="tx2">
                      <a:lumMod val="75000"/>
                    </a:schemeClr>
                  </a:solidFill>
                  <a:cs typeface="B Nazanin" panose="00000400000000000000" pitchFamily="2" charset="-78"/>
                </a:rPr>
                <a:t>در این گروه هدف با آموزش 2754 نفر ، حدود 72 درصد تعهد آموزشی پیش بینی شده تحقق یافته است. 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Round Diagonal Corner Rectangle 11"/>
            <p:cNvSpPr/>
            <p:nvPr/>
          </p:nvSpPr>
          <p:spPr>
            <a:xfrm>
              <a:off x="2231334" y="4576518"/>
              <a:ext cx="2819400" cy="1671882"/>
            </a:xfrm>
            <a:prstGeom prst="round2Diag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b="1" dirty="0" smtClean="0">
                  <a:solidFill>
                    <a:schemeClr val="tx2">
                      <a:lumMod val="75000"/>
                    </a:schemeClr>
                  </a:solidFill>
                  <a:cs typeface="B Nazanin" panose="00000400000000000000" pitchFamily="2" charset="-78"/>
                </a:rPr>
                <a:t>استان اصفهان با 148 درصد و استان البرز با یک درصد بیشترین و کمترین میزان تحقق تعهدات آموزشی 6 ماهه را داشته اند. 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545336" y="594443"/>
              <a:ext cx="5230364" cy="213446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3200" dirty="0" smtClean="0">
                  <a:solidFill>
                    <a:srgbClr val="FFFF00"/>
                  </a:solidFill>
                  <a:cs typeface="B Titr" panose="00000700000000000000" pitchFamily="2" charset="-78"/>
                </a:rPr>
                <a:t>افراد دارای معلولیت</a:t>
              </a:r>
              <a:endParaRPr lang="en-US" sz="3200" dirty="0">
                <a:solidFill>
                  <a:srgbClr val="FFFF00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 rot="10800000">
              <a:off x="8382000" y="3185242"/>
              <a:ext cx="533400" cy="128918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3314700" y="3185242"/>
              <a:ext cx="533400" cy="1289187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704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78877" y="838200"/>
            <a:ext cx="9959926" cy="5393311"/>
            <a:chOff x="1060352" y="495402"/>
            <a:chExt cx="9959926" cy="5446485"/>
          </a:xfrm>
        </p:grpSpPr>
        <p:sp>
          <p:nvSpPr>
            <p:cNvPr id="6" name="Freeform 5"/>
            <p:cNvSpPr/>
            <p:nvPr/>
          </p:nvSpPr>
          <p:spPr>
            <a:xfrm>
              <a:off x="1910275" y="495402"/>
              <a:ext cx="8153400" cy="1357788"/>
            </a:xfrm>
            <a:custGeom>
              <a:avLst/>
              <a:gdLst>
                <a:gd name="connsiteX0" fmla="*/ 0 w 9326880"/>
                <a:gd name="connsiteY0" fmla="*/ 135779 h 1357788"/>
                <a:gd name="connsiteX1" fmla="*/ 135779 w 9326880"/>
                <a:gd name="connsiteY1" fmla="*/ 0 h 1357788"/>
                <a:gd name="connsiteX2" fmla="*/ 9191101 w 9326880"/>
                <a:gd name="connsiteY2" fmla="*/ 0 h 1357788"/>
                <a:gd name="connsiteX3" fmla="*/ 9326880 w 9326880"/>
                <a:gd name="connsiteY3" fmla="*/ 135779 h 1357788"/>
                <a:gd name="connsiteX4" fmla="*/ 9326880 w 9326880"/>
                <a:gd name="connsiteY4" fmla="*/ 1222009 h 1357788"/>
                <a:gd name="connsiteX5" fmla="*/ 9191101 w 9326880"/>
                <a:gd name="connsiteY5" fmla="*/ 1357788 h 1357788"/>
                <a:gd name="connsiteX6" fmla="*/ 135779 w 9326880"/>
                <a:gd name="connsiteY6" fmla="*/ 1357788 h 1357788"/>
                <a:gd name="connsiteX7" fmla="*/ 0 w 9326880"/>
                <a:gd name="connsiteY7" fmla="*/ 1222009 h 1357788"/>
                <a:gd name="connsiteX8" fmla="*/ 0 w 9326880"/>
                <a:gd name="connsiteY8" fmla="*/ 135779 h 135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26880" h="1357788">
                  <a:moveTo>
                    <a:pt x="0" y="135779"/>
                  </a:moveTo>
                  <a:cubicBezTo>
                    <a:pt x="0" y="60790"/>
                    <a:pt x="60790" y="0"/>
                    <a:pt x="135779" y="0"/>
                  </a:cubicBezTo>
                  <a:lnTo>
                    <a:pt x="9191101" y="0"/>
                  </a:lnTo>
                  <a:cubicBezTo>
                    <a:pt x="9266090" y="0"/>
                    <a:pt x="9326880" y="60790"/>
                    <a:pt x="9326880" y="135779"/>
                  </a:cubicBezTo>
                  <a:lnTo>
                    <a:pt x="9326880" y="1222009"/>
                  </a:lnTo>
                  <a:cubicBezTo>
                    <a:pt x="9326880" y="1296998"/>
                    <a:pt x="9266090" y="1357788"/>
                    <a:pt x="9191101" y="1357788"/>
                  </a:cubicBezTo>
                  <a:lnTo>
                    <a:pt x="135779" y="1357788"/>
                  </a:lnTo>
                  <a:cubicBezTo>
                    <a:pt x="60790" y="1357788"/>
                    <a:pt x="0" y="1296998"/>
                    <a:pt x="0" y="1222009"/>
                  </a:cubicBezTo>
                  <a:lnTo>
                    <a:pt x="0" y="135779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1218" tIns="211218" rIns="1596842" bIns="211218" numCol="1" spcCol="1270" anchor="ctr" anchorCtr="0">
              <a:noAutofit/>
            </a:bodyPr>
            <a:lstStyle/>
            <a:p>
              <a:pPr lvl="0" algn="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500" kern="1200" dirty="0" smtClean="0">
                  <a:cs typeface="B Titr" panose="00000700000000000000" pitchFamily="2" charset="-78"/>
                </a:rPr>
                <a:t>پناهندگان و اتباع خارجی</a:t>
              </a:r>
              <a:endParaRPr lang="en-US" sz="4500" kern="1200" dirty="0">
                <a:cs typeface="B Titr" panose="00000700000000000000" pitchFamily="2" charset="-7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060352" y="2705202"/>
              <a:ext cx="9936480" cy="1357788"/>
            </a:xfrm>
            <a:custGeom>
              <a:avLst/>
              <a:gdLst>
                <a:gd name="connsiteX0" fmla="*/ 0 w 9326880"/>
                <a:gd name="connsiteY0" fmla="*/ 135779 h 1357788"/>
                <a:gd name="connsiteX1" fmla="*/ 135779 w 9326880"/>
                <a:gd name="connsiteY1" fmla="*/ 0 h 1357788"/>
                <a:gd name="connsiteX2" fmla="*/ 9191101 w 9326880"/>
                <a:gd name="connsiteY2" fmla="*/ 0 h 1357788"/>
                <a:gd name="connsiteX3" fmla="*/ 9326880 w 9326880"/>
                <a:gd name="connsiteY3" fmla="*/ 135779 h 1357788"/>
                <a:gd name="connsiteX4" fmla="*/ 9326880 w 9326880"/>
                <a:gd name="connsiteY4" fmla="*/ 1222009 h 1357788"/>
                <a:gd name="connsiteX5" fmla="*/ 9191101 w 9326880"/>
                <a:gd name="connsiteY5" fmla="*/ 1357788 h 1357788"/>
                <a:gd name="connsiteX6" fmla="*/ 135779 w 9326880"/>
                <a:gd name="connsiteY6" fmla="*/ 1357788 h 1357788"/>
                <a:gd name="connsiteX7" fmla="*/ 0 w 9326880"/>
                <a:gd name="connsiteY7" fmla="*/ 1222009 h 1357788"/>
                <a:gd name="connsiteX8" fmla="*/ 0 w 9326880"/>
                <a:gd name="connsiteY8" fmla="*/ 135779 h 135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26880" h="1357788">
                  <a:moveTo>
                    <a:pt x="0" y="135779"/>
                  </a:moveTo>
                  <a:cubicBezTo>
                    <a:pt x="0" y="60790"/>
                    <a:pt x="60790" y="0"/>
                    <a:pt x="135779" y="0"/>
                  </a:cubicBezTo>
                  <a:lnTo>
                    <a:pt x="9191101" y="0"/>
                  </a:lnTo>
                  <a:cubicBezTo>
                    <a:pt x="9266090" y="0"/>
                    <a:pt x="9326880" y="60790"/>
                    <a:pt x="9326880" y="135779"/>
                  </a:cubicBezTo>
                  <a:lnTo>
                    <a:pt x="9326880" y="1222009"/>
                  </a:lnTo>
                  <a:cubicBezTo>
                    <a:pt x="9326880" y="1296998"/>
                    <a:pt x="9266090" y="1357788"/>
                    <a:pt x="9191101" y="1357788"/>
                  </a:cubicBezTo>
                  <a:lnTo>
                    <a:pt x="135779" y="1357788"/>
                  </a:lnTo>
                  <a:cubicBezTo>
                    <a:pt x="60790" y="1357788"/>
                    <a:pt x="0" y="1296998"/>
                    <a:pt x="0" y="1222009"/>
                  </a:cubicBezTo>
                  <a:lnTo>
                    <a:pt x="0" y="13577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688" tIns="161688" rIns="1867211" bIns="161688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b="1" kern="1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060352" y="4584099"/>
              <a:ext cx="9959926" cy="1357788"/>
            </a:xfrm>
            <a:custGeom>
              <a:avLst/>
              <a:gdLst>
                <a:gd name="connsiteX0" fmla="*/ 0 w 9326880"/>
                <a:gd name="connsiteY0" fmla="*/ 135779 h 1357788"/>
                <a:gd name="connsiteX1" fmla="*/ 135779 w 9326880"/>
                <a:gd name="connsiteY1" fmla="*/ 0 h 1357788"/>
                <a:gd name="connsiteX2" fmla="*/ 9191101 w 9326880"/>
                <a:gd name="connsiteY2" fmla="*/ 0 h 1357788"/>
                <a:gd name="connsiteX3" fmla="*/ 9326880 w 9326880"/>
                <a:gd name="connsiteY3" fmla="*/ 135779 h 1357788"/>
                <a:gd name="connsiteX4" fmla="*/ 9326880 w 9326880"/>
                <a:gd name="connsiteY4" fmla="*/ 1222009 h 1357788"/>
                <a:gd name="connsiteX5" fmla="*/ 9191101 w 9326880"/>
                <a:gd name="connsiteY5" fmla="*/ 1357788 h 1357788"/>
                <a:gd name="connsiteX6" fmla="*/ 135779 w 9326880"/>
                <a:gd name="connsiteY6" fmla="*/ 1357788 h 1357788"/>
                <a:gd name="connsiteX7" fmla="*/ 0 w 9326880"/>
                <a:gd name="connsiteY7" fmla="*/ 1222009 h 1357788"/>
                <a:gd name="connsiteX8" fmla="*/ 0 w 9326880"/>
                <a:gd name="connsiteY8" fmla="*/ 135779 h 135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26880" h="1357788">
                  <a:moveTo>
                    <a:pt x="0" y="135779"/>
                  </a:moveTo>
                  <a:cubicBezTo>
                    <a:pt x="0" y="60790"/>
                    <a:pt x="60790" y="0"/>
                    <a:pt x="135779" y="0"/>
                  </a:cubicBezTo>
                  <a:lnTo>
                    <a:pt x="9191101" y="0"/>
                  </a:lnTo>
                  <a:cubicBezTo>
                    <a:pt x="9266090" y="0"/>
                    <a:pt x="9326880" y="60790"/>
                    <a:pt x="9326880" y="135779"/>
                  </a:cubicBezTo>
                  <a:lnTo>
                    <a:pt x="9326880" y="1222009"/>
                  </a:lnTo>
                  <a:cubicBezTo>
                    <a:pt x="9326880" y="1296998"/>
                    <a:pt x="9266090" y="1357788"/>
                    <a:pt x="9191101" y="1357788"/>
                  </a:cubicBezTo>
                  <a:lnTo>
                    <a:pt x="135779" y="1357788"/>
                  </a:lnTo>
                  <a:cubicBezTo>
                    <a:pt x="60790" y="1357788"/>
                    <a:pt x="0" y="1296998"/>
                    <a:pt x="0" y="1222009"/>
                  </a:cubicBezTo>
                  <a:lnTo>
                    <a:pt x="0" y="135779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208" tIns="131208" rIns="1836731" bIns="131208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2870335"/>
            <a:ext cx="99364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422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b="1" dirty="0">
                <a:solidFill>
                  <a:prstClr val="black"/>
                </a:solidFill>
                <a:cs typeface="B Nazanin" panose="00000400000000000000" pitchFamily="2" charset="-78"/>
              </a:rPr>
              <a:t>17</a:t>
            </a: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 استان فاقد تعهد آموزشی سالیانه بوده اند . در این گروه هدف با ارایه آموزش به 1285 نفر ، تمامی تعهدات سال در 6 ماهه اول تحقق یافته است. </a:t>
            </a:r>
            <a:endParaRPr lang="en-US" sz="3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90246" y="4952510"/>
            <a:ext cx="983683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dirty="0">
                <a:solidFill>
                  <a:srgbClr val="8064A2">
                    <a:lumMod val="50000"/>
                  </a:srgbClr>
                </a:solidFill>
                <a:cs typeface="B Nazanin" panose="00000400000000000000" pitchFamily="2" charset="-78"/>
              </a:rPr>
              <a:t>استان سیستان و بلوچستان و هرمزگان علیرغم نداشتن تعهد آموزشی ، اقدام به ارایه آموزش در این گروه هدف نموده اند.</a:t>
            </a:r>
            <a:endParaRPr lang="en-US" sz="2400" b="1" dirty="0">
              <a:solidFill>
                <a:srgbClr val="8064A2">
                  <a:lumMod val="50000"/>
                </a:srgb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46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975910"/>
              </p:ext>
            </p:extLst>
          </p:nvPr>
        </p:nvGraphicFramePr>
        <p:xfrm>
          <a:off x="762000" y="457200"/>
          <a:ext cx="10972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872330"/>
              </p:ext>
            </p:extLst>
          </p:nvPr>
        </p:nvGraphicFramePr>
        <p:xfrm>
          <a:off x="614855" y="381000"/>
          <a:ext cx="10972800" cy="6340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09600" y="1066800"/>
            <a:ext cx="10628948" cy="5105400"/>
            <a:chOff x="609600" y="1524000"/>
            <a:chExt cx="10628948" cy="5105400"/>
          </a:xfrm>
        </p:grpSpPr>
        <p:sp>
          <p:nvSpPr>
            <p:cNvPr id="6" name="Freeform 5"/>
            <p:cNvSpPr/>
            <p:nvPr/>
          </p:nvSpPr>
          <p:spPr>
            <a:xfrm>
              <a:off x="3960642" y="3985810"/>
              <a:ext cx="2287757" cy="1782798"/>
            </a:xfrm>
            <a:custGeom>
              <a:avLst/>
              <a:gdLst>
                <a:gd name="connsiteX0" fmla="*/ 0 w 1869586"/>
                <a:gd name="connsiteY0" fmla="*/ 0 h 1727400"/>
                <a:gd name="connsiteX1" fmla="*/ 934793 w 1869586"/>
                <a:gd name="connsiteY1" fmla="*/ 0 h 1727400"/>
                <a:gd name="connsiteX2" fmla="*/ 934793 w 1869586"/>
                <a:gd name="connsiteY2" fmla="*/ 1727400 h 1727400"/>
                <a:gd name="connsiteX3" fmla="*/ 1869586 w 1869586"/>
                <a:gd name="connsiteY3" fmla="*/ 1727400 h 172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9586" h="1727400">
                  <a:moveTo>
                    <a:pt x="0" y="0"/>
                  </a:moveTo>
                  <a:lnTo>
                    <a:pt x="934793" y="0"/>
                  </a:lnTo>
                  <a:lnTo>
                    <a:pt x="934793" y="1727400"/>
                  </a:lnTo>
                  <a:lnTo>
                    <a:pt x="1869586" y="172740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3857" tIns="800064" rIns="883857" bIns="80006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60643" y="2034808"/>
              <a:ext cx="2287756" cy="1395010"/>
            </a:xfrm>
            <a:custGeom>
              <a:avLst/>
              <a:gdLst>
                <a:gd name="connsiteX0" fmla="*/ 0 w 1869586"/>
                <a:gd name="connsiteY0" fmla="*/ 1416920 h 1416920"/>
                <a:gd name="connsiteX1" fmla="*/ 934793 w 1869586"/>
                <a:gd name="connsiteY1" fmla="*/ 1416920 h 1416920"/>
                <a:gd name="connsiteX2" fmla="*/ 934793 w 1869586"/>
                <a:gd name="connsiteY2" fmla="*/ 0 h 1416920"/>
                <a:gd name="connsiteX3" fmla="*/ 1869586 w 1869586"/>
                <a:gd name="connsiteY3" fmla="*/ 0 h 1416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9586" h="1416920">
                  <a:moveTo>
                    <a:pt x="0" y="1416920"/>
                  </a:moveTo>
                  <a:lnTo>
                    <a:pt x="934793" y="1416920"/>
                  </a:lnTo>
                  <a:lnTo>
                    <a:pt x="934793" y="0"/>
                  </a:lnTo>
                  <a:lnTo>
                    <a:pt x="1869586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8847" tIns="649814" rIns="888847" bIns="649814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609600" y="2590802"/>
              <a:ext cx="4216868" cy="2485217"/>
            </a:xfrm>
            <a:custGeom>
              <a:avLst/>
              <a:gdLst>
                <a:gd name="connsiteX0" fmla="*/ 0 w 4216868"/>
                <a:gd name="connsiteY0" fmla="*/ 0 h 2485217"/>
                <a:gd name="connsiteX1" fmla="*/ 4216868 w 4216868"/>
                <a:gd name="connsiteY1" fmla="*/ 0 h 2485217"/>
                <a:gd name="connsiteX2" fmla="*/ 4216868 w 4216868"/>
                <a:gd name="connsiteY2" fmla="*/ 2485217 h 2485217"/>
                <a:gd name="connsiteX3" fmla="*/ 0 w 4216868"/>
                <a:gd name="connsiteY3" fmla="*/ 2485217 h 2485217"/>
                <a:gd name="connsiteX4" fmla="*/ 0 w 4216868"/>
                <a:gd name="connsiteY4" fmla="*/ 0 h 248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6868" h="2485217">
                  <a:moveTo>
                    <a:pt x="0" y="0"/>
                  </a:moveTo>
                  <a:lnTo>
                    <a:pt x="4216868" y="0"/>
                  </a:lnTo>
                  <a:lnTo>
                    <a:pt x="4216868" y="2485217"/>
                  </a:lnTo>
                  <a:lnTo>
                    <a:pt x="0" y="24852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24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000" b="1" kern="1200" dirty="0" smtClean="0">
                  <a:solidFill>
                    <a:srgbClr val="FFFF00"/>
                  </a:solidFill>
                  <a:cs typeface="B Titr" panose="00000700000000000000" pitchFamily="2" charset="-78"/>
                </a:rPr>
                <a:t>دانشجویان</a:t>
              </a:r>
              <a:endParaRPr lang="en-US" sz="6000" b="1" kern="1200" dirty="0">
                <a:solidFill>
                  <a:srgbClr val="FFFF00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400800" y="1524000"/>
              <a:ext cx="4800589" cy="1632393"/>
            </a:xfrm>
            <a:custGeom>
              <a:avLst/>
              <a:gdLst>
                <a:gd name="connsiteX0" fmla="*/ 0 w 3542348"/>
                <a:gd name="connsiteY0" fmla="*/ 0 h 1471973"/>
                <a:gd name="connsiteX1" fmla="*/ 3542348 w 3542348"/>
                <a:gd name="connsiteY1" fmla="*/ 0 h 1471973"/>
                <a:gd name="connsiteX2" fmla="*/ 3542348 w 3542348"/>
                <a:gd name="connsiteY2" fmla="*/ 1471973 h 1471973"/>
                <a:gd name="connsiteX3" fmla="*/ 0 w 3542348"/>
                <a:gd name="connsiteY3" fmla="*/ 1471973 h 1471973"/>
                <a:gd name="connsiteX4" fmla="*/ 0 w 3542348"/>
                <a:gd name="connsiteY4" fmla="*/ 0 h 1471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2348" h="1471973">
                  <a:moveTo>
                    <a:pt x="0" y="0"/>
                  </a:moveTo>
                  <a:lnTo>
                    <a:pt x="3542348" y="0"/>
                  </a:lnTo>
                  <a:lnTo>
                    <a:pt x="3542348" y="1471973"/>
                  </a:lnTo>
                  <a:lnTo>
                    <a:pt x="0" y="14719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200" b="1" kern="1200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با ارایه آموزش به 17393 نفر از گروه هدف</a:t>
              </a:r>
            </a:p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200" b="1" kern="1200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 64 درصد برنامه های پیش بینی شده 6 ماهه تحقق یافته است. </a:t>
              </a:r>
              <a:endParaRPr lang="en-US" sz="2200" b="1" kern="1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00800" y="3391732"/>
              <a:ext cx="4800589" cy="1544991"/>
            </a:xfrm>
            <a:custGeom>
              <a:avLst/>
              <a:gdLst>
                <a:gd name="connsiteX0" fmla="*/ 0 w 3468030"/>
                <a:gd name="connsiteY0" fmla="*/ 0 h 1370285"/>
                <a:gd name="connsiteX1" fmla="*/ 3468030 w 3468030"/>
                <a:gd name="connsiteY1" fmla="*/ 0 h 1370285"/>
                <a:gd name="connsiteX2" fmla="*/ 3468030 w 3468030"/>
                <a:gd name="connsiteY2" fmla="*/ 1370285 h 1370285"/>
                <a:gd name="connsiteX3" fmla="*/ 0 w 3468030"/>
                <a:gd name="connsiteY3" fmla="*/ 1370285 h 1370285"/>
                <a:gd name="connsiteX4" fmla="*/ 0 w 3468030"/>
                <a:gd name="connsiteY4" fmla="*/ 0 h 137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8030" h="1370285">
                  <a:moveTo>
                    <a:pt x="0" y="0"/>
                  </a:moveTo>
                  <a:lnTo>
                    <a:pt x="3468030" y="0"/>
                  </a:lnTo>
                  <a:lnTo>
                    <a:pt x="3468030" y="1370285"/>
                  </a:lnTo>
                  <a:lnTo>
                    <a:pt x="0" y="13702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500" b="1" kern="1200" dirty="0" smtClean="0">
                  <a:solidFill>
                    <a:schemeClr val="bg1"/>
                  </a:solidFill>
                  <a:cs typeface="B Farnaz" panose="00000400000000000000" pitchFamily="2" charset="-78"/>
                </a:rPr>
                <a:t>6</a:t>
              </a:r>
              <a:r>
                <a:rPr lang="fa-IR" sz="2500" b="1" kern="1200" dirty="0" smtClean="0">
                  <a:solidFill>
                    <a:schemeClr val="accent1">
                      <a:lumMod val="50000"/>
                    </a:schemeClr>
                  </a:solidFill>
                  <a:cs typeface="B Farnaz" panose="00000400000000000000" pitchFamily="2" charset="-78"/>
                </a:rPr>
                <a:t> استان در شش ماهه اول تعهدات پیش بینی شده خود را محقق ساخته اند.</a:t>
              </a:r>
              <a:endParaRPr lang="en-US" sz="2500" b="1" kern="1200" dirty="0">
                <a:solidFill>
                  <a:schemeClr val="accent1">
                    <a:lumMod val="50000"/>
                  </a:schemeClr>
                </a:solidFill>
                <a:cs typeface="B Farnaz" panose="00000400000000000000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477000" y="5028799"/>
              <a:ext cx="4761548" cy="1600601"/>
            </a:xfrm>
            <a:custGeom>
              <a:avLst/>
              <a:gdLst>
                <a:gd name="connsiteX0" fmla="*/ 0 w 3542348"/>
                <a:gd name="connsiteY0" fmla="*/ 0 h 1274893"/>
                <a:gd name="connsiteX1" fmla="*/ 3542348 w 3542348"/>
                <a:gd name="connsiteY1" fmla="*/ 0 h 1274893"/>
                <a:gd name="connsiteX2" fmla="*/ 3542348 w 3542348"/>
                <a:gd name="connsiteY2" fmla="*/ 1274893 h 1274893"/>
                <a:gd name="connsiteX3" fmla="*/ 0 w 3542348"/>
                <a:gd name="connsiteY3" fmla="*/ 1274893 h 1274893"/>
                <a:gd name="connsiteX4" fmla="*/ 0 w 3542348"/>
                <a:gd name="connsiteY4" fmla="*/ 0 h 127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2348" h="1274893">
                  <a:moveTo>
                    <a:pt x="0" y="0"/>
                  </a:moveTo>
                  <a:lnTo>
                    <a:pt x="3542348" y="0"/>
                  </a:lnTo>
                  <a:lnTo>
                    <a:pt x="3542348" y="1274893"/>
                  </a:lnTo>
                  <a:lnTo>
                    <a:pt x="0" y="1274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chemeClr val="accent4">
                      <a:lumMod val="50000"/>
                    </a:schemeClr>
                  </a:solidFill>
                  <a:cs typeface="B Nazanin" panose="00000400000000000000" pitchFamily="2" charset="-78"/>
                </a:rPr>
                <a:t>استان های ایلام و بوشهر در شش ماهه اول سال عملکردی نداشته اند.</a:t>
              </a:r>
              <a:endParaRPr lang="en-US" sz="2400" b="1" kern="1200" dirty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6035974" y="3272939"/>
            <a:ext cx="3365178" cy="342027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529375"/>
                </a:moveTo>
                <a:lnTo>
                  <a:pt x="3365178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5942445" y="563564"/>
            <a:ext cx="93529" cy="34905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62987"/>
                </a:lnTo>
                <a:lnTo>
                  <a:pt x="93529" y="2562987"/>
                </a:lnTo>
                <a:lnTo>
                  <a:pt x="93529" y="258133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602340" y="3038870"/>
            <a:ext cx="3320065" cy="109245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20065" y="0"/>
                </a:moveTo>
                <a:lnTo>
                  <a:pt x="3320065" y="789552"/>
                </a:lnTo>
                <a:lnTo>
                  <a:pt x="0" y="789552"/>
                </a:lnTo>
                <a:lnTo>
                  <a:pt x="0" y="807895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5876685" y="563564"/>
            <a:ext cx="91440" cy="1938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759" y="0"/>
                </a:moveTo>
                <a:lnTo>
                  <a:pt x="65759" y="124995"/>
                </a:lnTo>
                <a:lnTo>
                  <a:pt x="45720" y="124995"/>
                </a:lnTo>
                <a:lnTo>
                  <a:pt x="45720" y="14333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/>
          <p:cNvGrpSpPr/>
          <p:nvPr/>
        </p:nvGrpSpPr>
        <p:grpSpPr>
          <a:xfrm>
            <a:off x="771215" y="371152"/>
            <a:ext cx="10793600" cy="6310338"/>
            <a:chOff x="609600" y="315039"/>
            <a:chExt cx="10793600" cy="6310338"/>
          </a:xfrm>
        </p:grpSpPr>
        <p:sp>
          <p:nvSpPr>
            <p:cNvPr id="11" name="Freeform 10"/>
            <p:cNvSpPr/>
            <p:nvPr/>
          </p:nvSpPr>
          <p:spPr>
            <a:xfrm>
              <a:off x="1918365" y="315039"/>
              <a:ext cx="7010400" cy="1362662"/>
            </a:xfrm>
            <a:custGeom>
              <a:avLst/>
              <a:gdLst>
                <a:gd name="connsiteX0" fmla="*/ 0 w 3960093"/>
                <a:gd name="connsiteY0" fmla="*/ 222400 h 1334374"/>
                <a:gd name="connsiteX1" fmla="*/ 222400 w 3960093"/>
                <a:gd name="connsiteY1" fmla="*/ 0 h 1334374"/>
                <a:gd name="connsiteX2" fmla="*/ 3737693 w 3960093"/>
                <a:gd name="connsiteY2" fmla="*/ 0 h 1334374"/>
                <a:gd name="connsiteX3" fmla="*/ 3960093 w 3960093"/>
                <a:gd name="connsiteY3" fmla="*/ 222400 h 1334374"/>
                <a:gd name="connsiteX4" fmla="*/ 3960093 w 3960093"/>
                <a:gd name="connsiteY4" fmla="*/ 1111974 h 1334374"/>
                <a:gd name="connsiteX5" fmla="*/ 3737693 w 3960093"/>
                <a:gd name="connsiteY5" fmla="*/ 1334374 h 1334374"/>
                <a:gd name="connsiteX6" fmla="*/ 222400 w 3960093"/>
                <a:gd name="connsiteY6" fmla="*/ 1334374 h 1334374"/>
                <a:gd name="connsiteX7" fmla="*/ 0 w 3960093"/>
                <a:gd name="connsiteY7" fmla="*/ 1111974 h 1334374"/>
                <a:gd name="connsiteX8" fmla="*/ 0 w 3960093"/>
                <a:gd name="connsiteY8" fmla="*/ 222400 h 133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0093" h="1334374">
                  <a:moveTo>
                    <a:pt x="0" y="222400"/>
                  </a:moveTo>
                  <a:cubicBezTo>
                    <a:pt x="0" y="99572"/>
                    <a:pt x="99572" y="0"/>
                    <a:pt x="222400" y="0"/>
                  </a:cubicBezTo>
                  <a:lnTo>
                    <a:pt x="3737693" y="0"/>
                  </a:lnTo>
                  <a:cubicBezTo>
                    <a:pt x="3860521" y="0"/>
                    <a:pt x="3960093" y="99572"/>
                    <a:pt x="3960093" y="222400"/>
                  </a:cubicBezTo>
                  <a:lnTo>
                    <a:pt x="3960093" y="1111974"/>
                  </a:lnTo>
                  <a:cubicBezTo>
                    <a:pt x="3960093" y="1234802"/>
                    <a:pt x="3860521" y="1334374"/>
                    <a:pt x="3737693" y="1334374"/>
                  </a:cubicBezTo>
                  <a:lnTo>
                    <a:pt x="222400" y="1334374"/>
                  </a:lnTo>
                  <a:cubicBezTo>
                    <a:pt x="99572" y="1334374"/>
                    <a:pt x="0" y="1234802"/>
                    <a:pt x="0" y="1111974"/>
                  </a:cubicBezTo>
                  <a:lnTo>
                    <a:pt x="0" y="222400"/>
                  </a:lnTo>
                  <a:close/>
                </a:path>
              </a:pathLst>
            </a:custGeom>
            <a:solidFill>
              <a:srgbClr val="FF0000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7539" tIns="217539" rIns="217539" bIns="217539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000" b="1" kern="1200" dirty="0" smtClean="0">
                  <a:solidFill>
                    <a:schemeClr val="bg1"/>
                  </a:solidFill>
                  <a:cs typeface="B Titr" panose="00000700000000000000" pitchFamily="2" charset="-78"/>
                </a:rPr>
                <a:t>زنان خانه دار</a:t>
              </a:r>
              <a:endParaRPr lang="en-US" sz="4000" b="1" kern="12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209800" y="1913262"/>
              <a:ext cx="6527800" cy="1600200"/>
            </a:xfrm>
            <a:custGeom>
              <a:avLst/>
              <a:gdLst>
                <a:gd name="connsiteX0" fmla="*/ 0 w 3960093"/>
                <a:gd name="connsiteY0" fmla="*/ 168721 h 1687209"/>
                <a:gd name="connsiteX1" fmla="*/ 168721 w 3960093"/>
                <a:gd name="connsiteY1" fmla="*/ 0 h 1687209"/>
                <a:gd name="connsiteX2" fmla="*/ 3791372 w 3960093"/>
                <a:gd name="connsiteY2" fmla="*/ 0 h 1687209"/>
                <a:gd name="connsiteX3" fmla="*/ 3960093 w 3960093"/>
                <a:gd name="connsiteY3" fmla="*/ 168721 h 1687209"/>
                <a:gd name="connsiteX4" fmla="*/ 3960093 w 3960093"/>
                <a:gd name="connsiteY4" fmla="*/ 1518488 h 1687209"/>
                <a:gd name="connsiteX5" fmla="*/ 3791372 w 3960093"/>
                <a:gd name="connsiteY5" fmla="*/ 1687209 h 1687209"/>
                <a:gd name="connsiteX6" fmla="*/ 168721 w 3960093"/>
                <a:gd name="connsiteY6" fmla="*/ 1687209 h 1687209"/>
                <a:gd name="connsiteX7" fmla="*/ 0 w 3960093"/>
                <a:gd name="connsiteY7" fmla="*/ 1518488 h 1687209"/>
                <a:gd name="connsiteX8" fmla="*/ 0 w 3960093"/>
                <a:gd name="connsiteY8" fmla="*/ 168721 h 1687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0093" h="1687209">
                  <a:moveTo>
                    <a:pt x="0" y="168721"/>
                  </a:moveTo>
                  <a:cubicBezTo>
                    <a:pt x="0" y="75539"/>
                    <a:pt x="75539" y="0"/>
                    <a:pt x="168721" y="0"/>
                  </a:cubicBezTo>
                  <a:lnTo>
                    <a:pt x="3791372" y="0"/>
                  </a:lnTo>
                  <a:cubicBezTo>
                    <a:pt x="3884554" y="0"/>
                    <a:pt x="3960093" y="75539"/>
                    <a:pt x="3960093" y="168721"/>
                  </a:cubicBezTo>
                  <a:lnTo>
                    <a:pt x="3960093" y="1518488"/>
                  </a:lnTo>
                  <a:cubicBezTo>
                    <a:pt x="3960093" y="1611670"/>
                    <a:pt x="3884554" y="1687209"/>
                    <a:pt x="3791372" y="1687209"/>
                  </a:cubicBezTo>
                  <a:lnTo>
                    <a:pt x="168721" y="1687209"/>
                  </a:lnTo>
                  <a:cubicBezTo>
                    <a:pt x="75539" y="1687209"/>
                    <a:pt x="0" y="1611670"/>
                    <a:pt x="0" y="1518488"/>
                  </a:cubicBezTo>
                  <a:lnTo>
                    <a:pt x="0" y="168721"/>
                  </a:lnTo>
                  <a:close/>
                </a:path>
              </a:pathLst>
            </a:custGeom>
            <a:solidFill>
              <a:srgbClr val="FFC000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997" tIns="117997" rIns="117997" bIns="117997" numCol="1" spcCol="1270" anchor="ctr" anchorCtr="0">
              <a:noAutofit/>
            </a:bodyPr>
            <a:lstStyle/>
            <a:p>
              <a:pPr lvl="0" algn="ctr" defTabSz="8001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chemeClr val="accent4">
                      <a:lumMod val="50000"/>
                    </a:schemeClr>
                  </a:solidFill>
                  <a:cs typeface="B Nazanin" panose="00000400000000000000" pitchFamily="2" charset="-78"/>
                </a:rPr>
                <a:t>با ارایه آموزش به 17015 نفر در این گروه هدف ، 140 درصد تعهدات پیش بینی شده در شش ماهه اول تحقق یافته است.</a:t>
              </a:r>
              <a:endParaRPr lang="en-US" sz="2000" b="1" kern="1200" dirty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83224" y="4190213"/>
              <a:ext cx="3680683" cy="2429345"/>
            </a:xfrm>
            <a:custGeom>
              <a:avLst/>
              <a:gdLst>
                <a:gd name="connsiteX0" fmla="*/ 0 w 3680682"/>
                <a:gd name="connsiteY0" fmla="*/ 179656 h 1796559"/>
                <a:gd name="connsiteX1" fmla="*/ 179656 w 3680682"/>
                <a:gd name="connsiteY1" fmla="*/ 0 h 1796559"/>
                <a:gd name="connsiteX2" fmla="*/ 3501026 w 3680682"/>
                <a:gd name="connsiteY2" fmla="*/ 0 h 1796559"/>
                <a:gd name="connsiteX3" fmla="*/ 3680682 w 3680682"/>
                <a:gd name="connsiteY3" fmla="*/ 179656 h 1796559"/>
                <a:gd name="connsiteX4" fmla="*/ 3680682 w 3680682"/>
                <a:gd name="connsiteY4" fmla="*/ 1616903 h 1796559"/>
                <a:gd name="connsiteX5" fmla="*/ 3501026 w 3680682"/>
                <a:gd name="connsiteY5" fmla="*/ 1796559 h 1796559"/>
                <a:gd name="connsiteX6" fmla="*/ 179656 w 3680682"/>
                <a:gd name="connsiteY6" fmla="*/ 1796559 h 1796559"/>
                <a:gd name="connsiteX7" fmla="*/ 0 w 3680682"/>
                <a:gd name="connsiteY7" fmla="*/ 1616903 h 1796559"/>
                <a:gd name="connsiteX8" fmla="*/ 0 w 3680682"/>
                <a:gd name="connsiteY8" fmla="*/ 179656 h 179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80682" h="1796559">
                  <a:moveTo>
                    <a:pt x="3680682" y="179657"/>
                  </a:moveTo>
                  <a:cubicBezTo>
                    <a:pt x="3680682" y="80436"/>
                    <a:pt x="3600247" y="1"/>
                    <a:pt x="3501026" y="1"/>
                  </a:cubicBezTo>
                  <a:lnTo>
                    <a:pt x="179656" y="1"/>
                  </a:lnTo>
                  <a:cubicBezTo>
                    <a:pt x="80435" y="1"/>
                    <a:pt x="0" y="80436"/>
                    <a:pt x="0" y="179657"/>
                  </a:cubicBezTo>
                  <a:lnTo>
                    <a:pt x="0" y="1616902"/>
                  </a:lnTo>
                  <a:cubicBezTo>
                    <a:pt x="0" y="1716123"/>
                    <a:pt x="80435" y="1796558"/>
                    <a:pt x="179656" y="1796558"/>
                  </a:cubicBezTo>
                  <a:lnTo>
                    <a:pt x="3501026" y="1796558"/>
                  </a:lnTo>
                  <a:cubicBezTo>
                    <a:pt x="3600247" y="1796558"/>
                    <a:pt x="3680682" y="1716123"/>
                    <a:pt x="3680682" y="1616902"/>
                  </a:cubicBezTo>
                  <a:lnTo>
                    <a:pt x="3680682" y="17965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819" tIns="128819" rIns="128820" bIns="128819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058D12"/>
                  </a:solidFill>
                  <a:cs typeface="B Nazanin" panose="00000400000000000000" pitchFamily="2" charset="-78"/>
                </a:rPr>
                <a:t>استان یزد با ارایه آموزش به 2017 نفر بیشترین عملکرد را داشته است. </a:t>
              </a:r>
              <a:endParaRPr lang="en-US" sz="2000" b="1" kern="1200" dirty="0">
                <a:solidFill>
                  <a:srgbClr val="058D1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09600" y="4495801"/>
              <a:ext cx="2728691" cy="2078692"/>
            </a:xfrm>
            <a:custGeom>
              <a:avLst/>
              <a:gdLst>
                <a:gd name="connsiteX0" fmla="*/ 0 w 2506683"/>
                <a:gd name="connsiteY0" fmla="*/ 195169 h 1951693"/>
                <a:gd name="connsiteX1" fmla="*/ 195169 w 2506683"/>
                <a:gd name="connsiteY1" fmla="*/ 0 h 1951693"/>
                <a:gd name="connsiteX2" fmla="*/ 2311514 w 2506683"/>
                <a:gd name="connsiteY2" fmla="*/ 0 h 1951693"/>
                <a:gd name="connsiteX3" fmla="*/ 2506683 w 2506683"/>
                <a:gd name="connsiteY3" fmla="*/ 195169 h 1951693"/>
                <a:gd name="connsiteX4" fmla="*/ 2506683 w 2506683"/>
                <a:gd name="connsiteY4" fmla="*/ 1756524 h 1951693"/>
                <a:gd name="connsiteX5" fmla="*/ 2311514 w 2506683"/>
                <a:gd name="connsiteY5" fmla="*/ 1951693 h 1951693"/>
                <a:gd name="connsiteX6" fmla="*/ 195169 w 2506683"/>
                <a:gd name="connsiteY6" fmla="*/ 1951693 h 1951693"/>
                <a:gd name="connsiteX7" fmla="*/ 0 w 2506683"/>
                <a:gd name="connsiteY7" fmla="*/ 1756524 h 1951693"/>
                <a:gd name="connsiteX8" fmla="*/ 0 w 2506683"/>
                <a:gd name="connsiteY8" fmla="*/ 195169 h 195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6683" h="1951693">
                  <a:moveTo>
                    <a:pt x="0" y="195169"/>
                  </a:moveTo>
                  <a:cubicBezTo>
                    <a:pt x="0" y="87380"/>
                    <a:pt x="87380" y="0"/>
                    <a:pt x="195169" y="0"/>
                  </a:cubicBezTo>
                  <a:lnTo>
                    <a:pt x="2311514" y="0"/>
                  </a:lnTo>
                  <a:cubicBezTo>
                    <a:pt x="2419303" y="0"/>
                    <a:pt x="2506683" y="87380"/>
                    <a:pt x="2506683" y="195169"/>
                  </a:cubicBezTo>
                  <a:lnTo>
                    <a:pt x="2506683" y="1756524"/>
                  </a:lnTo>
                  <a:cubicBezTo>
                    <a:pt x="2506683" y="1864313"/>
                    <a:pt x="2419303" y="1951693"/>
                    <a:pt x="2311514" y="1951693"/>
                  </a:cubicBezTo>
                  <a:lnTo>
                    <a:pt x="195169" y="1951693"/>
                  </a:lnTo>
                  <a:cubicBezTo>
                    <a:pt x="87380" y="1951693"/>
                    <a:pt x="0" y="1864313"/>
                    <a:pt x="0" y="1756524"/>
                  </a:cubicBezTo>
                  <a:lnTo>
                    <a:pt x="0" y="195169"/>
                  </a:lnTo>
                  <a:close/>
                </a:path>
              </a:pathLst>
            </a:custGeom>
            <a:solidFill>
              <a:srgbClr val="C00000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63" tIns="133363" rIns="133363" bIns="133363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استان کرمان فاقد عملکرد آموزشی در شش ماهه اول می باشد. </a:t>
              </a:r>
              <a:endParaRPr lang="en-US" sz="20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43107" y="3657600"/>
              <a:ext cx="3960093" cy="2967777"/>
            </a:xfrm>
            <a:custGeom>
              <a:avLst/>
              <a:gdLst>
                <a:gd name="connsiteX0" fmla="*/ 0 w 3960093"/>
                <a:gd name="connsiteY0" fmla="*/ 251466 h 2514659"/>
                <a:gd name="connsiteX1" fmla="*/ 251466 w 3960093"/>
                <a:gd name="connsiteY1" fmla="*/ 0 h 2514659"/>
                <a:gd name="connsiteX2" fmla="*/ 3708627 w 3960093"/>
                <a:gd name="connsiteY2" fmla="*/ 0 h 2514659"/>
                <a:gd name="connsiteX3" fmla="*/ 3960093 w 3960093"/>
                <a:gd name="connsiteY3" fmla="*/ 251466 h 2514659"/>
                <a:gd name="connsiteX4" fmla="*/ 3960093 w 3960093"/>
                <a:gd name="connsiteY4" fmla="*/ 2263193 h 2514659"/>
                <a:gd name="connsiteX5" fmla="*/ 3708627 w 3960093"/>
                <a:gd name="connsiteY5" fmla="*/ 2514659 h 2514659"/>
                <a:gd name="connsiteX6" fmla="*/ 251466 w 3960093"/>
                <a:gd name="connsiteY6" fmla="*/ 2514659 h 2514659"/>
                <a:gd name="connsiteX7" fmla="*/ 0 w 3960093"/>
                <a:gd name="connsiteY7" fmla="*/ 2263193 h 2514659"/>
                <a:gd name="connsiteX8" fmla="*/ 0 w 3960093"/>
                <a:gd name="connsiteY8" fmla="*/ 251466 h 251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0093" h="2514659">
                  <a:moveTo>
                    <a:pt x="0" y="251466"/>
                  </a:moveTo>
                  <a:cubicBezTo>
                    <a:pt x="0" y="112585"/>
                    <a:pt x="112585" y="0"/>
                    <a:pt x="251466" y="0"/>
                  </a:cubicBezTo>
                  <a:lnTo>
                    <a:pt x="3708627" y="0"/>
                  </a:lnTo>
                  <a:cubicBezTo>
                    <a:pt x="3847508" y="0"/>
                    <a:pt x="3960093" y="112585"/>
                    <a:pt x="3960093" y="251466"/>
                  </a:cubicBezTo>
                  <a:lnTo>
                    <a:pt x="3960093" y="2263193"/>
                  </a:lnTo>
                  <a:cubicBezTo>
                    <a:pt x="3960093" y="2402074"/>
                    <a:pt x="3847508" y="2514659"/>
                    <a:pt x="3708627" y="2514659"/>
                  </a:cubicBezTo>
                  <a:lnTo>
                    <a:pt x="251466" y="2514659"/>
                  </a:lnTo>
                  <a:cubicBezTo>
                    <a:pt x="112585" y="2514659"/>
                    <a:pt x="0" y="2402074"/>
                    <a:pt x="0" y="2263193"/>
                  </a:cubicBezTo>
                  <a:lnTo>
                    <a:pt x="0" y="251466"/>
                  </a:lnTo>
                  <a:close/>
                </a:path>
              </a:pathLst>
            </a:custGeom>
            <a:solidFill>
              <a:srgbClr val="C00000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852" tIns="149852" rIns="149852" bIns="149852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استان های خراسان شمالی ، قم و لرستان تمامی تعهدات آموزشی سال خود را در شش ماهه اول تحقق بخشیده اند که عملکردی غیر متعارف تلقی می شود. </a:t>
              </a:r>
              <a:endParaRPr lang="en-US" sz="20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85800" y="534566"/>
            <a:ext cx="11187926" cy="6169325"/>
            <a:chOff x="759754" y="500007"/>
            <a:chExt cx="11187926" cy="6169325"/>
          </a:xfrm>
        </p:grpSpPr>
        <p:sp>
          <p:nvSpPr>
            <p:cNvPr id="5" name="Freeform 4"/>
            <p:cNvSpPr/>
            <p:nvPr/>
          </p:nvSpPr>
          <p:spPr>
            <a:xfrm>
              <a:off x="1647092" y="500007"/>
              <a:ext cx="9067800" cy="1444658"/>
            </a:xfrm>
            <a:custGeom>
              <a:avLst/>
              <a:gdLst>
                <a:gd name="connsiteX0" fmla="*/ 0 w 11189094"/>
                <a:gd name="connsiteY0" fmla="*/ 179844 h 1798439"/>
                <a:gd name="connsiteX1" fmla="*/ 179844 w 11189094"/>
                <a:gd name="connsiteY1" fmla="*/ 0 h 1798439"/>
                <a:gd name="connsiteX2" fmla="*/ 11009250 w 11189094"/>
                <a:gd name="connsiteY2" fmla="*/ 0 h 1798439"/>
                <a:gd name="connsiteX3" fmla="*/ 11189094 w 11189094"/>
                <a:gd name="connsiteY3" fmla="*/ 179844 h 1798439"/>
                <a:gd name="connsiteX4" fmla="*/ 11189094 w 11189094"/>
                <a:gd name="connsiteY4" fmla="*/ 1618595 h 1798439"/>
                <a:gd name="connsiteX5" fmla="*/ 11009250 w 11189094"/>
                <a:gd name="connsiteY5" fmla="*/ 1798439 h 1798439"/>
                <a:gd name="connsiteX6" fmla="*/ 179844 w 11189094"/>
                <a:gd name="connsiteY6" fmla="*/ 1798439 h 1798439"/>
                <a:gd name="connsiteX7" fmla="*/ 0 w 11189094"/>
                <a:gd name="connsiteY7" fmla="*/ 1618595 h 1798439"/>
                <a:gd name="connsiteX8" fmla="*/ 0 w 11189094"/>
                <a:gd name="connsiteY8" fmla="*/ 179844 h 179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094" h="1798439">
                  <a:moveTo>
                    <a:pt x="0" y="179844"/>
                  </a:moveTo>
                  <a:cubicBezTo>
                    <a:pt x="0" y="80519"/>
                    <a:pt x="80519" y="0"/>
                    <a:pt x="179844" y="0"/>
                  </a:cubicBezTo>
                  <a:lnTo>
                    <a:pt x="11009250" y="0"/>
                  </a:lnTo>
                  <a:cubicBezTo>
                    <a:pt x="11108575" y="0"/>
                    <a:pt x="11189094" y="80519"/>
                    <a:pt x="11189094" y="179844"/>
                  </a:cubicBezTo>
                  <a:lnTo>
                    <a:pt x="11189094" y="1618595"/>
                  </a:lnTo>
                  <a:cubicBezTo>
                    <a:pt x="11189094" y="1717920"/>
                    <a:pt x="11108575" y="1798439"/>
                    <a:pt x="11009250" y="1798439"/>
                  </a:cubicBezTo>
                  <a:lnTo>
                    <a:pt x="179844" y="1798439"/>
                  </a:lnTo>
                  <a:cubicBezTo>
                    <a:pt x="80519" y="1798439"/>
                    <a:pt x="0" y="1717920"/>
                    <a:pt x="0" y="1618595"/>
                  </a:cubicBezTo>
                  <a:lnTo>
                    <a:pt x="0" y="17984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834" tIns="189834" rIns="189834" bIns="189834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600" b="1" kern="1200" dirty="0" smtClean="0">
                  <a:cs typeface="B Titr" panose="00000700000000000000" pitchFamily="2" charset="-78"/>
                </a:rPr>
                <a:t>زنان سرپرست خانوار و اعضاء خانواده هایشان</a:t>
              </a:r>
              <a:endParaRPr lang="en-US" sz="3600" b="1" kern="1200" dirty="0">
                <a:cs typeface="B Titr" panose="00000700000000000000" pitchFamily="2" charset="-7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6181138" y="4870893"/>
              <a:ext cx="3272711" cy="1798439"/>
            </a:xfrm>
            <a:custGeom>
              <a:avLst/>
              <a:gdLst>
                <a:gd name="connsiteX0" fmla="*/ 0 w 3272711"/>
                <a:gd name="connsiteY0" fmla="*/ 179844 h 1798439"/>
                <a:gd name="connsiteX1" fmla="*/ 179844 w 3272711"/>
                <a:gd name="connsiteY1" fmla="*/ 0 h 1798439"/>
                <a:gd name="connsiteX2" fmla="*/ 3092867 w 3272711"/>
                <a:gd name="connsiteY2" fmla="*/ 0 h 1798439"/>
                <a:gd name="connsiteX3" fmla="*/ 3272711 w 3272711"/>
                <a:gd name="connsiteY3" fmla="*/ 179844 h 1798439"/>
                <a:gd name="connsiteX4" fmla="*/ 3272711 w 3272711"/>
                <a:gd name="connsiteY4" fmla="*/ 1618595 h 1798439"/>
                <a:gd name="connsiteX5" fmla="*/ 3092867 w 3272711"/>
                <a:gd name="connsiteY5" fmla="*/ 1798439 h 1798439"/>
                <a:gd name="connsiteX6" fmla="*/ 179844 w 3272711"/>
                <a:gd name="connsiteY6" fmla="*/ 1798439 h 1798439"/>
                <a:gd name="connsiteX7" fmla="*/ 0 w 3272711"/>
                <a:gd name="connsiteY7" fmla="*/ 1618595 h 1798439"/>
                <a:gd name="connsiteX8" fmla="*/ 0 w 3272711"/>
                <a:gd name="connsiteY8" fmla="*/ 179844 h 179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2711" h="1798439">
                  <a:moveTo>
                    <a:pt x="0" y="179844"/>
                  </a:moveTo>
                  <a:cubicBezTo>
                    <a:pt x="0" y="80519"/>
                    <a:pt x="80519" y="0"/>
                    <a:pt x="179844" y="0"/>
                  </a:cubicBezTo>
                  <a:lnTo>
                    <a:pt x="3092867" y="0"/>
                  </a:lnTo>
                  <a:cubicBezTo>
                    <a:pt x="3192192" y="0"/>
                    <a:pt x="3272711" y="80519"/>
                    <a:pt x="3272711" y="179844"/>
                  </a:cubicBezTo>
                  <a:lnTo>
                    <a:pt x="3272711" y="1618595"/>
                  </a:lnTo>
                  <a:cubicBezTo>
                    <a:pt x="3272711" y="1717920"/>
                    <a:pt x="3192192" y="1798439"/>
                    <a:pt x="3092867" y="1798439"/>
                  </a:cubicBezTo>
                  <a:lnTo>
                    <a:pt x="179844" y="1798439"/>
                  </a:lnTo>
                  <a:cubicBezTo>
                    <a:pt x="80519" y="1798439"/>
                    <a:pt x="0" y="1717920"/>
                    <a:pt x="0" y="1618595"/>
                  </a:cubicBezTo>
                  <a:lnTo>
                    <a:pt x="0" y="17984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874" tIns="128874" rIns="128874" bIns="128874" numCol="1" spcCol="1270" anchor="ctr" anchorCtr="0">
              <a:noAutofit/>
            </a:bodyPr>
            <a:lstStyle/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cs typeface="B Nazanin" panose="00000400000000000000" pitchFamily="2" charset="-78"/>
                </a:rPr>
                <a:t>استان های اردبیل با 809 درصد و گلستان با 427 درصد تحقق برنامه ، عملکردی غیرمتعارف داشته </a:t>
              </a:r>
              <a:r>
                <a:rPr lang="fa-IR" sz="2400" b="1" kern="1200" dirty="0" smtClean="0">
                  <a:cs typeface="B Nazanin" panose="00000400000000000000" pitchFamily="2" charset="-78"/>
                </a:rPr>
                <a:t>اند.</a:t>
              </a:r>
              <a:endParaRPr lang="en-US" sz="2400" b="1" kern="1200" dirty="0">
                <a:cs typeface="B Nazanin" panose="00000400000000000000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9754" y="2771723"/>
              <a:ext cx="2776608" cy="1798439"/>
            </a:xfrm>
            <a:custGeom>
              <a:avLst/>
              <a:gdLst>
                <a:gd name="connsiteX0" fmla="*/ 0 w 2776608"/>
                <a:gd name="connsiteY0" fmla="*/ 179844 h 1798439"/>
                <a:gd name="connsiteX1" fmla="*/ 179844 w 2776608"/>
                <a:gd name="connsiteY1" fmla="*/ 0 h 1798439"/>
                <a:gd name="connsiteX2" fmla="*/ 2596764 w 2776608"/>
                <a:gd name="connsiteY2" fmla="*/ 0 h 1798439"/>
                <a:gd name="connsiteX3" fmla="*/ 2776608 w 2776608"/>
                <a:gd name="connsiteY3" fmla="*/ 179844 h 1798439"/>
                <a:gd name="connsiteX4" fmla="*/ 2776608 w 2776608"/>
                <a:gd name="connsiteY4" fmla="*/ 1618595 h 1798439"/>
                <a:gd name="connsiteX5" fmla="*/ 2596764 w 2776608"/>
                <a:gd name="connsiteY5" fmla="*/ 1798439 h 1798439"/>
                <a:gd name="connsiteX6" fmla="*/ 179844 w 2776608"/>
                <a:gd name="connsiteY6" fmla="*/ 1798439 h 1798439"/>
                <a:gd name="connsiteX7" fmla="*/ 0 w 2776608"/>
                <a:gd name="connsiteY7" fmla="*/ 1618595 h 1798439"/>
                <a:gd name="connsiteX8" fmla="*/ 0 w 2776608"/>
                <a:gd name="connsiteY8" fmla="*/ 179844 h 179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6608" h="1798439">
                  <a:moveTo>
                    <a:pt x="0" y="179844"/>
                  </a:moveTo>
                  <a:cubicBezTo>
                    <a:pt x="0" y="80519"/>
                    <a:pt x="80519" y="0"/>
                    <a:pt x="179844" y="0"/>
                  </a:cubicBezTo>
                  <a:lnTo>
                    <a:pt x="2596764" y="0"/>
                  </a:lnTo>
                  <a:cubicBezTo>
                    <a:pt x="2696089" y="0"/>
                    <a:pt x="2776608" y="80519"/>
                    <a:pt x="2776608" y="179844"/>
                  </a:cubicBezTo>
                  <a:lnTo>
                    <a:pt x="2776608" y="1618595"/>
                  </a:lnTo>
                  <a:cubicBezTo>
                    <a:pt x="2776608" y="1717920"/>
                    <a:pt x="2696089" y="1798439"/>
                    <a:pt x="2596764" y="1798439"/>
                  </a:cubicBezTo>
                  <a:lnTo>
                    <a:pt x="179844" y="1798439"/>
                  </a:lnTo>
                  <a:cubicBezTo>
                    <a:pt x="80519" y="1798439"/>
                    <a:pt x="0" y="1717920"/>
                    <a:pt x="0" y="1618595"/>
                  </a:cubicBezTo>
                  <a:lnTo>
                    <a:pt x="0" y="1798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874" tIns="128874" rIns="128874" bIns="128874" numCol="1" spcCol="1270" anchor="ctr" anchorCtr="0">
              <a:noAutofit/>
            </a:bodyPr>
            <a:lstStyle/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استان ایلام با 23 درصد تحقق برنامه در شش ماهه اول کمترین عملکرد را داشته است.</a:t>
              </a:r>
              <a:endParaRPr lang="en-US" sz="20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676400" y="4870893"/>
              <a:ext cx="3946680" cy="1798439"/>
            </a:xfrm>
            <a:custGeom>
              <a:avLst/>
              <a:gdLst>
                <a:gd name="connsiteX0" fmla="*/ 0 w 3946680"/>
                <a:gd name="connsiteY0" fmla="*/ 179844 h 1798439"/>
                <a:gd name="connsiteX1" fmla="*/ 179844 w 3946680"/>
                <a:gd name="connsiteY1" fmla="*/ 0 h 1798439"/>
                <a:gd name="connsiteX2" fmla="*/ 3766836 w 3946680"/>
                <a:gd name="connsiteY2" fmla="*/ 0 h 1798439"/>
                <a:gd name="connsiteX3" fmla="*/ 3946680 w 3946680"/>
                <a:gd name="connsiteY3" fmla="*/ 179844 h 1798439"/>
                <a:gd name="connsiteX4" fmla="*/ 3946680 w 3946680"/>
                <a:gd name="connsiteY4" fmla="*/ 1618595 h 1798439"/>
                <a:gd name="connsiteX5" fmla="*/ 3766836 w 3946680"/>
                <a:gd name="connsiteY5" fmla="*/ 1798439 h 1798439"/>
                <a:gd name="connsiteX6" fmla="*/ 179844 w 3946680"/>
                <a:gd name="connsiteY6" fmla="*/ 1798439 h 1798439"/>
                <a:gd name="connsiteX7" fmla="*/ 0 w 3946680"/>
                <a:gd name="connsiteY7" fmla="*/ 1618595 h 1798439"/>
                <a:gd name="connsiteX8" fmla="*/ 0 w 3946680"/>
                <a:gd name="connsiteY8" fmla="*/ 179844 h 179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6680" h="1798439">
                  <a:moveTo>
                    <a:pt x="0" y="179844"/>
                  </a:moveTo>
                  <a:cubicBezTo>
                    <a:pt x="0" y="80519"/>
                    <a:pt x="80519" y="0"/>
                    <a:pt x="179844" y="0"/>
                  </a:cubicBezTo>
                  <a:lnTo>
                    <a:pt x="3766836" y="0"/>
                  </a:lnTo>
                  <a:cubicBezTo>
                    <a:pt x="3866161" y="0"/>
                    <a:pt x="3946680" y="80519"/>
                    <a:pt x="3946680" y="179844"/>
                  </a:cubicBezTo>
                  <a:lnTo>
                    <a:pt x="3946680" y="1618595"/>
                  </a:lnTo>
                  <a:cubicBezTo>
                    <a:pt x="3946680" y="1717920"/>
                    <a:pt x="3866161" y="1798439"/>
                    <a:pt x="3766836" y="1798439"/>
                  </a:cubicBezTo>
                  <a:lnTo>
                    <a:pt x="179844" y="1798439"/>
                  </a:lnTo>
                  <a:cubicBezTo>
                    <a:pt x="80519" y="1798439"/>
                    <a:pt x="0" y="1717920"/>
                    <a:pt x="0" y="1618595"/>
                  </a:cubicBezTo>
                  <a:lnTo>
                    <a:pt x="0" y="179844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114" tIns="144114" rIns="144114" bIns="144114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استان خراسان جنوبی با 35 نفر کمترین تعداد کارآموز را از نظر تعداد داشته است.</a:t>
              </a:r>
              <a:endParaRPr lang="en-US" sz="2400" b="1" kern="1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186161" y="2186461"/>
              <a:ext cx="3165040" cy="1789374"/>
            </a:xfrm>
            <a:custGeom>
              <a:avLst/>
              <a:gdLst>
                <a:gd name="connsiteX0" fmla="*/ 0 w 3165040"/>
                <a:gd name="connsiteY0" fmla="*/ 178937 h 1789374"/>
                <a:gd name="connsiteX1" fmla="*/ 178937 w 3165040"/>
                <a:gd name="connsiteY1" fmla="*/ 0 h 1789374"/>
                <a:gd name="connsiteX2" fmla="*/ 2986103 w 3165040"/>
                <a:gd name="connsiteY2" fmla="*/ 0 h 1789374"/>
                <a:gd name="connsiteX3" fmla="*/ 3165040 w 3165040"/>
                <a:gd name="connsiteY3" fmla="*/ 178937 h 1789374"/>
                <a:gd name="connsiteX4" fmla="*/ 3165040 w 3165040"/>
                <a:gd name="connsiteY4" fmla="*/ 1610437 h 1789374"/>
                <a:gd name="connsiteX5" fmla="*/ 2986103 w 3165040"/>
                <a:gd name="connsiteY5" fmla="*/ 1789374 h 1789374"/>
                <a:gd name="connsiteX6" fmla="*/ 178937 w 3165040"/>
                <a:gd name="connsiteY6" fmla="*/ 1789374 h 1789374"/>
                <a:gd name="connsiteX7" fmla="*/ 0 w 3165040"/>
                <a:gd name="connsiteY7" fmla="*/ 1610437 h 1789374"/>
                <a:gd name="connsiteX8" fmla="*/ 0 w 3165040"/>
                <a:gd name="connsiteY8" fmla="*/ 178937 h 1789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5040" h="1789374">
                  <a:moveTo>
                    <a:pt x="0" y="178937"/>
                  </a:moveTo>
                  <a:cubicBezTo>
                    <a:pt x="0" y="80113"/>
                    <a:pt x="80113" y="0"/>
                    <a:pt x="178937" y="0"/>
                  </a:cubicBezTo>
                  <a:lnTo>
                    <a:pt x="2986103" y="0"/>
                  </a:lnTo>
                  <a:cubicBezTo>
                    <a:pt x="3084927" y="0"/>
                    <a:pt x="3165040" y="80113"/>
                    <a:pt x="3165040" y="178937"/>
                  </a:cubicBezTo>
                  <a:lnTo>
                    <a:pt x="3165040" y="1610437"/>
                  </a:lnTo>
                  <a:cubicBezTo>
                    <a:pt x="3165040" y="1709261"/>
                    <a:pt x="3084927" y="1789374"/>
                    <a:pt x="2986103" y="1789374"/>
                  </a:cubicBezTo>
                  <a:lnTo>
                    <a:pt x="178937" y="1789374"/>
                  </a:lnTo>
                  <a:cubicBezTo>
                    <a:pt x="80113" y="1789374"/>
                    <a:pt x="0" y="1709261"/>
                    <a:pt x="0" y="1610437"/>
                  </a:cubicBezTo>
                  <a:lnTo>
                    <a:pt x="0" y="17893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609" tIns="128609" rIns="128609" bIns="128609" numCol="1" spcCol="1270" anchor="ctr" anchorCtr="0">
              <a:noAutofit/>
            </a:bodyPr>
            <a:lstStyle/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با ارایه آموزش به 8304 نفر میزان تحقق برنامه در این گروه هدف 94 درصد بوده است.</a:t>
              </a:r>
              <a:endParaRPr lang="en-US" sz="20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8001000" y="2830658"/>
              <a:ext cx="3946680" cy="1798439"/>
            </a:xfrm>
            <a:custGeom>
              <a:avLst/>
              <a:gdLst>
                <a:gd name="connsiteX0" fmla="*/ 0 w 3946680"/>
                <a:gd name="connsiteY0" fmla="*/ 179844 h 1798439"/>
                <a:gd name="connsiteX1" fmla="*/ 179844 w 3946680"/>
                <a:gd name="connsiteY1" fmla="*/ 0 h 1798439"/>
                <a:gd name="connsiteX2" fmla="*/ 3766836 w 3946680"/>
                <a:gd name="connsiteY2" fmla="*/ 0 h 1798439"/>
                <a:gd name="connsiteX3" fmla="*/ 3946680 w 3946680"/>
                <a:gd name="connsiteY3" fmla="*/ 179844 h 1798439"/>
                <a:gd name="connsiteX4" fmla="*/ 3946680 w 3946680"/>
                <a:gd name="connsiteY4" fmla="*/ 1618595 h 1798439"/>
                <a:gd name="connsiteX5" fmla="*/ 3766836 w 3946680"/>
                <a:gd name="connsiteY5" fmla="*/ 1798439 h 1798439"/>
                <a:gd name="connsiteX6" fmla="*/ 179844 w 3946680"/>
                <a:gd name="connsiteY6" fmla="*/ 1798439 h 1798439"/>
                <a:gd name="connsiteX7" fmla="*/ 0 w 3946680"/>
                <a:gd name="connsiteY7" fmla="*/ 1618595 h 1798439"/>
                <a:gd name="connsiteX8" fmla="*/ 0 w 3946680"/>
                <a:gd name="connsiteY8" fmla="*/ 179844 h 179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6680" h="1798439">
                  <a:moveTo>
                    <a:pt x="0" y="179844"/>
                  </a:moveTo>
                  <a:cubicBezTo>
                    <a:pt x="0" y="80519"/>
                    <a:pt x="80519" y="0"/>
                    <a:pt x="179844" y="0"/>
                  </a:cubicBezTo>
                  <a:lnTo>
                    <a:pt x="3766836" y="0"/>
                  </a:lnTo>
                  <a:cubicBezTo>
                    <a:pt x="3866161" y="0"/>
                    <a:pt x="3946680" y="80519"/>
                    <a:pt x="3946680" y="179844"/>
                  </a:cubicBezTo>
                  <a:lnTo>
                    <a:pt x="3946680" y="1618595"/>
                  </a:lnTo>
                  <a:cubicBezTo>
                    <a:pt x="3946680" y="1717920"/>
                    <a:pt x="3866161" y="1798439"/>
                    <a:pt x="3766836" y="1798439"/>
                  </a:cubicBezTo>
                  <a:lnTo>
                    <a:pt x="179844" y="1798439"/>
                  </a:lnTo>
                  <a:cubicBezTo>
                    <a:pt x="80519" y="1798439"/>
                    <a:pt x="0" y="1717920"/>
                    <a:pt x="0" y="1618595"/>
                  </a:cubicBezTo>
                  <a:lnTo>
                    <a:pt x="0" y="1798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114" tIns="144114" rIns="144114" bIns="144114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استان خراسان رضوی با 864 نفر بیشترین کارآموز را از نظر تعداد داشته است.</a:t>
              </a:r>
              <a:endParaRPr lang="en-US" sz="2400" b="1" kern="1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3087" y="643943"/>
            <a:ext cx="10972800" cy="1101598"/>
          </a:xfrm>
        </p:spPr>
        <p:txBody>
          <a:bodyPr>
            <a:noAutofit/>
          </a:bodyPr>
          <a:lstStyle/>
          <a:p>
            <a:r>
              <a:rPr lang="fa-IR" sz="3800" dirty="0" smtClean="0">
                <a:solidFill>
                  <a:srgbClr val="C96009"/>
                </a:solidFill>
                <a:cs typeface="B Titr" panose="00000700000000000000" pitchFamily="2" charset="-78"/>
              </a:rPr>
              <a:t>نکاتی چند در ارتباط با تکالیف و برنامه های </a:t>
            </a:r>
            <a:br>
              <a:rPr lang="fa-IR" sz="3800" dirty="0" smtClean="0">
                <a:solidFill>
                  <a:srgbClr val="C96009"/>
                </a:solidFill>
                <a:cs typeface="B Titr" panose="00000700000000000000" pitchFamily="2" charset="-78"/>
              </a:rPr>
            </a:br>
            <a:r>
              <a:rPr lang="fa-IR" sz="3800" dirty="0" smtClean="0">
                <a:solidFill>
                  <a:srgbClr val="C96009"/>
                </a:solidFill>
                <a:cs typeface="B Titr" panose="00000700000000000000" pitchFamily="2" charset="-78"/>
              </a:rPr>
              <a:t>سال 1403 سازمان</a:t>
            </a:r>
            <a:endParaRPr lang="en-US" sz="3800" dirty="0">
              <a:solidFill>
                <a:srgbClr val="C96009"/>
              </a:solidFill>
              <a:cs typeface="B Titr" panose="00000700000000000000" pitchFamily="2" charset="-78"/>
            </a:endParaRPr>
          </a:p>
        </p:txBody>
      </p:sp>
      <p:sp>
        <p:nvSpPr>
          <p:cNvPr id="30" name="TextBox 29">
            <a:hlinkClick r:id="" action="ppaction://noaction"/>
          </p:cNvPr>
          <p:cNvSpPr txBox="1"/>
          <p:nvPr/>
        </p:nvSpPr>
        <p:spPr>
          <a:xfrm>
            <a:off x="1925448" y="2368933"/>
            <a:ext cx="77227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3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سند برنامه های آموزشی – اجرایی سال 1403 سازمان طی نامه شماره 50668 مورخ 1402/12/27 به ادارات کل ستادی و استان ها ابلاغ شده است.</a:t>
            </a:r>
            <a:endParaRPr lang="en-US" sz="23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2" name="TextBox 31">
            <a:hlinkClick r:id="" action="ppaction://noaction"/>
          </p:cNvPr>
          <p:cNvSpPr txBox="1"/>
          <p:nvPr/>
        </p:nvSpPr>
        <p:spPr>
          <a:xfrm>
            <a:off x="1295400" y="3523125"/>
            <a:ext cx="928817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300" b="1" dirty="0" smtClean="0">
                <a:solidFill>
                  <a:srgbClr val="058D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هدف از تنظیم و ابلاغ تکالیف واحدهای ستادی و استانی؛ استفاده بهینه از منابع، هماهنگی و هم سویی در تصمیمات و فعالیت ها، کاهش تداخل و افزایش تعاملات بین بخشی و نهایتاَ بهبود کارآیی و اثربخشی برنامه ها و فعالیت های سازمانی اعلام شده است.</a:t>
            </a:r>
            <a:endParaRPr lang="en-US" sz="2300" b="1" dirty="0">
              <a:solidFill>
                <a:srgbClr val="058D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TextBox 32">
            <a:hlinkClick r:id="rId2" action="ppaction://hlinkfile"/>
          </p:cNvPr>
          <p:cNvSpPr txBox="1"/>
          <p:nvPr/>
        </p:nvSpPr>
        <p:spPr>
          <a:xfrm>
            <a:off x="1531107" y="5060773"/>
            <a:ext cx="868328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2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اجرای هدفمند برنامه ها مستلزم پایش و ارزیابی ادواری است. گزارش عملکرد شش ماهه و سالانه برنامه های تکلیفی، قابلیت استناد بیشتری داشته و می تواند مبنای برنامه ریزی سال آتی قرار داده شود.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604034" y="499305"/>
            <a:ext cx="2740366" cy="6282495"/>
            <a:chOff x="9559691" y="1168785"/>
            <a:chExt cx="2740366" cy="628249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691" y="1168785"/>
              <a:ext cx="1562100" cy="15621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5340" y="2144267"/>
              <a:ext cx="1562100" cy="156210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98761" y="3324506"/>
              <a:ext cx="1701296" cy="156210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9232" y="4627066"/>
              <a:ext cx="1562100" cy="1562100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6337" y="5889180"/>
              <a:ext cx="1562100" cy="1562100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-273888" y="609600"/>
            <a:ext cx="2559888" cy="6172200"/>
            <a:chOff x="-333502" y="997462"/>
            <a:chExt cx="2559888" cy="5786247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286" y="997462"/>
              <a:ext cx="1562100" cy="156210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4366" y="1748196"/>
              <a:ext cx="1562100" cy="15621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0093" y="2986994"/>
              <a:ext cx="1562100" cy="15621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3502" y="4251079"/>
              <a:ext cx="1562100" cy="156210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956" y="5221609"/>
              <a:ext cx="1562100" cy="1562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033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7200" y="381013"/>
            <a:ext cx="10972799" cy="5975338"/>
            <a:chOff x="457200" y="381001"/>
            <a:chExt cx="10972799" cy="5975338"/>
          </a:xfrm>
        </p:grpSpPr>
        <p:sp>
          <p:nvSpPr>
            <p:cNvPr id="6" name="Freeform 5"/>
            <p:cNvSpPr/>
            <p:nvPr/>
          </p:nvSpPr>
          <p:spPr>
            <a:xfrm>
              <a:off x="457200" y="3332988"/>
              <a:ext cx="3699106" cy="3009075"/>
            </a:xfrm>
            <a:custGeom>
              <a:avLst/>
              <a:gdLst>
                <a:gd name="connsiteX0" fmla="*/ 0 w 3699106"/>
                <a:gd name="connsiteY0" fmla="*/ 501523 h 3009075"/>
                <a:gd name="connsiteX1" fmla="*/ 501523 w 3699106"/>
                <a:gd name="connsiteY1" fmla="*/ 0 h 3009075"/>
                <a:gd name="connsiteX2" fmla="*/ 3197583 w 3699106"/>
                <a:gd name="connsiteY2" fmla="*/ 0 h 3009075"/>
                <a:gd name="connsiteX3" fmla="*/ 3699106 w 3699106"/>
                <a:gd name="connsiteY3" fmla="*/ 501523 h 3009075"/>
                <a:gd name="connsiteX4" fmla="*/ 3699106 w 3699106"/>
                <a:gd name="connsiteY4" fmla="*/ 2507552 h 3009075"/>
                <a:gd name="connsiteX5" fmla="*/ 3197583 w 3699106"/>
                <a:gd name="connsiteY5" fmla="*/ 3009075 h 3009075"/>
                <a:gd name="connsiteX6" fmla="*/ 501523 w 3699106"/>
                <a:gd name="connsiteY6" fmla="*/ 3009075 h 3009075"/>
                <a:gd name="connsiteX7" fmla="*/ 0 w 3699106"/>
                <a:gd name="connsiteY7" fmla="*/ 2507552 h 3009075"/>
                <a:gd name="connsiteX8" fmla="*/ 0 w 3699106"/>
                <a:gd name="connsiteY8" fmla="*/ 501523 h 300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99106" h="3009075">
                  <a:moveTo>
                    <a:pt x="0" y="501523"/>
                  </a:moveTo>
                  <a:cubicBezTo>
                    <a:pt x="0" y="224539"/>
                    <a:pt x="224539" y="0"/>
                    <a:pt x="501523" y="0"/>
                  </a:cubicBezTo>
                  <a:lnTo>
                    <a:pt x="3197583" y="0"/>
                  </a:lnTo>
                  <a:cubicBezTo>
                    <a:pt x="3474567" y="0"/>
                    <a:pt x="3699106" y="224539"/>
                    <a:pt x="3699106" y="501523"/>
                  </a:cubicBezTo>
                  <a:lnTo>
                    <a:pt x="3699106" y="2507552"/>
                  </a:lnTo>
                  <a:cubicBezTo>
                    <a:pt x="3699106" y="2784536"/>
                    <a:pt x="3474567" y="3009075"/>
                    <a:pt x="3197583" y="3009075"/>
                  </a:cubicBezTo>
                  <a:lnTo>
                    <a:pt x="501523" y="3009075"/>
                  </a:lnTo>
                  <a:cubicBezTo>
                    <a:pt x="224539" y="3009075"/>
                    <a:pt x="0" y="2784536"/>
                    <a:pt x="0" y="2507552"/>
                  </a:cubicBezTo>
                  <a:lnTo>
                    <a:pt x="0" y="501523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851" tIns="207851" rIns="207851" bIns="207851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استان البرز با آموزش 3804 نفر بیشترین تعداد کارآموز را در این گروه هدف داشته است.</a:t>
              </a:r>
              <a:endParaRPr lang="en-US" sz="24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510696" y="381001"/>
              <a:ext cx="7619992" cy="1510369"/>
            </a:xfrm>
            <a:custGeom>
              <a:avLst/>
              <a:gdLst>
                <a:gd name="connsiteX0" fmla="*/ 0 w 7619992"/>
                <a:gd name="connsiteY0" fmla="*/ 251733 h 1510369"/>
                <a:gd name="connsiteX1" fmla="*/ 251733 w 7619992"/>
                <a:gd name="connsiteY1" fmla="*/ 0 h 1510369"/>
                <a:gd name="connsiteX2" fmla="*/ 7368259 w 7619992"/>
                <a:gd name="connsiteY2" fmla="*/ 0 h 1510369"/>
                <a:gd name="connsiteX3" fmla="*/ 7619992 w 7619992"/>
                <a:gd name="connsiteY3" fmla="*/ 251733 h 1510369"/>
                <a:gd name="connsiteX4" fmla="*/ 7619992 w 7619992"/>
                <a:gd name="connsiteY4" fmla="*/ 1258636 h 1510369"/>
                <a:gd name="connsiteX5" fmla="*/ 7368259 w 7619992"/>
                <a:gd name="connsiteY5" fmla="*/ 1510369 h 1510369"/>
                <a:gd name="connsiteX6" fmla="*/ 251733 w 7619992"/>
                <a:gd name="connsiteY6" fmla="*/ 1510369 h 1510369"/>
                <a:gd name="connsiteX7" fmla="*/ 0 w 7619992"/>
                <a:gd name="connsiteY7" fmla="*/ 1258636 h 1510369"/>
                <a:gd name="connsiteX8" fmla="*/ 0 w 7619992"/>
                <a:gd name="connsiteY8" fmla="*/ 251733 h 151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19992" h="1510369">
                  <a:moveTo>
                    <a:pt x="0" y="251733"/>
                  </a:moveTo>
                  <a:cubicBezTo>
                    <a:pt x="0" y="112705"/>
                    <a:pt x="112705" y="0"/>
                    <a:pt x="251733" y="0"/>
                  </a:cubicBezTo>
                  <a:lnTo>
                    <a:pt x="7368259" y="0"/>
                  </a:lnTo>
                  <a:cubicBezTo>
                    <a:pt x="7507287" y="0"/>
                    <a:pt x="7619992" y="112705"/>
                    <a:pt x="7619992" y="251733"/>
                  </a:cubicBezTo>
                  <a:lnTo>
                    <a:pt x="7619992" y="1258636"/>
                  </a:lnTo>
                  <a:cubicBezTo>
                    <a:pt x="7619992" y="1397664"/>
                    <a:pt x="7507287" y="1510369"/>
                    <a:pt x="7368259" y="1510369"/>
                  </a:cubicBezTo>
                  <a:lnTo>
                    <a:pt x="251733" y="1510369"/>
                  </a:lnTo>
                  <a:cubicBezTo>
                    <a:pt x="112705" y="1510369"/>
                    <a:pt x="0" y="1397664"/>
                    <a:pt x="0" y="1258636"/>
                  </a:cubicBezTo>
                  <a:lnTo>
                    <a:pt x="0" y="251733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490" tIns="185490" rIns="185490" bIns="18549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400" b="1" kern="1200" dirty="0" smtClean="0">
                  <a:solidFill>
                    <a:srgbClr val="FFFF00"/>
                  </a:solidFill>
                  <a:cs typeface="B Titr" panose="00000700000000000000" pitchFamily="2" charset="-78"/>
                </a:rPr>
                <a:t>زندانیان</a:t>
              </a:r>
              <a:endParaRPr lang="en-US" sz="4400" b="1" kern="1200" dirty="0">
                <a:solidFill>
                  <a:srgbClr val="FFFF00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495797" y="2133606"/>
              <a:ext cx="3140671" cy="2905306"/>
            </a:xfrm>
            <a:custGeom>
              <a:avLst/>
              <a:gdLst>
                <a:gd name="connsiteX0" fmla="*/ 0 w 3140671"/>
                <a:gd name="connsiteY0" fmla="*/ 484227 h 2905306"/>
                <a:gd name="connsiteX1" fmla="*/ 484227 w 3140671"/>
                <a:gd name="connsiteY1" fmla="*/ 0 h 2905306"/>
                <a:gd name="connsiteX2" fmla="*/ 2656444 w 3140671"/>
                <a:gd name="connsiteY2" fmla="*/ 0 h 2905306"/>
                <a:gd name="connsiteX3" fmla="*/ 3140671 w 3140671"/>
                <a:gd name="connsiteY3" fmla="*/ 484227 h 2905306"/>
                <a:gd name="connsiteX4" fmla="*/ 3140671 w 3140671"/>
                <a:gd name="connsiteY4" fmla="*/ 2421079 h 2905306"/>
                <a:gd name="connsiteX5" fmla="*/ 2656444 w 3140671"/>
                <a:gd name="connsiteY5" fmla="*/ 2905306 h 2905306"/>
                <a:gd name="connsiteX6" fmla="*/ 484227 w 3140671"/>
                <a:gd name="connsiteY6" fmla="*/ 2905306 h 2905306"/>
                <a:gd name="connsiteX7" fmla="*/ 0 w 3140671"/>
                <a:gd name="connsiteY7" fmla="*/ 2421079 h 2905306"/>
                <a:gd name="connsiteX8" fmla="*/ 0 w 3140671"/>
                <a:gd name="connsiteY8" fmla="*/ 484227 h 2905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0671" h="2905306">
                  <a:moveTo>
                    <a:pt x="0" y="484227"/>
                  </a:moveTo>
                  <a:cubicBezTo>
                    <a:pt x="0" y="216796"/>
                    <a:pt x="216796" y="0"/>
                    <a:pt x="484227" y="0"/>
                  </a:cubicBezTo>
                  <a:lnTo>
                    <a:pt x="2656444" y="0"/>
                  </a:lnTo>
                  <a:cubicBezTo>
                    <a:pt x="2923875" y="0"/>
                    <a:pt x="3140671" y="216796"/>
                    <a:pt x="3140671" y="484227"/>
                  </a:cubicBezTo>
                  <a:lnTo>
                    <a:pt x="3140671" y="2421079"/>
                  </a:lnTo>
                  <a:cubicBezTo>
                    <a:pt x="3140671" y="2688510"/>
                    <a:pt x="2923875" y="2905306"/>
                    <a:pt x="2656444" y="2905306"/>
                  </a:cubicBezTo>
                  <a:lnTo>
                    <a:pt x="484227" y="2905306"/>
                  </a:lnTo>
                  <a:cubicBezTo>
                    <a:pt x="216796" y="2905306"/>
                    <a:pt x="0" y="2688510"/>
                    <a:pt x="0" y="2421079"/>
                  </a:cubicBezTo>
                  <a:lnTo>
                    <a:pt x="0" y="484227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2785" tIns="202785" rIns="202785" bIns="202785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cs typeface="B Nazanin" panose="00000400000000000000" pitchFamily="2" charset="-78"/>
                </a:rPr>
                <a:t>با ارایه آموزش به 49355 نفر میزان تحقق برنامه 6 ماهه در حدود 103 درصد بوده است.</a:t>
              </a:r>
              <a:endParaRPr lang="en-US" sz="2400" b="1" kern="1200" dirty="0">
                <a:solidFill>
                  <a:schemeClr val="tx2">
                    <a:lumMod val="60000"/>
                    <a:lumOff val="40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915226" y="3328982"/>
              <a:ext cx="3514773" cy="3027357"/>
            </a:xfrm>
            <a:custGeom>
              <a:avLst/>
              <a:gdLst>
                <a:gd name="connsiteX0" fmla="*/ 0 w 3514773"/>
                <a:gd name="connsiteY0" fmla="*/ 504570 h 3027357"/>
                <a:gd name="connsiteX1" fmla="*/ 504570 w 3514773"/>
                <a:gd name="connsiteY1" fmla="*/ 0 h 3027357"/>
                <a:gd name="connsiteX2" fmla="*/ 3010203 w 3514773"/>
                <a:gd name="connsiteY2" fmla="*/ 0 h 3027357"/>
                <a:gd name="connsiteX3" fmla="*/ 3514773 w 3514773"/>
                <a:gd name="connsiteY3" fmla="*/ 504570 h 3027357"/>
                <a:gd name="connsiteX4" fmla="*/ 3514773 w 3514773"/>
                <a:gd name="connsiteY4" fmla="*/ 2522787 h 3027357"/>
                <a:gd name="connsiteX5" fmla="*/ 3010203 w 3514773"/>
                <a:gd name="connsiteY5" fmla="*/ 3027357 h 3027357"/>
                <a:gd name="connsiteX6" fmla="*/ 504570 w 3514773"/>
                <a:gd name="connsiteY6" fmla="*/ 3027357 h 3027357"/>
                <a:gd name="connsiteX7" fmla="*/ 0 w 3514773"/>
                <a:gd name="connsiteY7" fmla="*/ 2522787 h 3027357"/>
                <a:gd name="connsiteX8" fmla="*/ 0 w 3514773"/>
                <a:gd name="connsiteY8" fmla="*/ 504570 h 302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4773" h="3027357">
                  <a:moveTo>
                    <a:pt x="0" y="504570"/>
                  </a:moveTo>
                  <a:cubicBezTo>
                    <a:pt x="0" y="225904"/>
                    <a:pt x="225904" y="0"/>
                    <a:pt x="504570" y="0"/>
                  </a:cubicBezTo>
                  <a:lnTo>
                    <a:pt x="3010203" y="0"/>
                  </a:lnTo>
                  <a:cubicBezTo>
                    <a:pt x="3288869" y="0"/>
                    <a:pt x="3514773" y="225904"/>
                    <a:pt x="3514773" y="504570"/>
                  </a:cubicBezTo>
                  <a:lnTo>
                    <a:pt x="3514773" y="2522787"/>
                  </a:lnTo>
                  <a:cubicBezTo>
                    <a:pt x="3514773" y="2801453"/>
                    <a:pt x="3288869" y="3027357"/>
                    <a:pt x="3010203" y="3027357"/>
                  </a:cubicBezTo>
                  <a:lnTo>
                    <a:pt x="504570" y="3027357"/>
                  </a:lnTo>
                  <a:cubicBezTo>
                    <a:pt x="225904" y="3027357"/>
                    <a:pt x="0" y="2801453"/>
                    <a:pt x="0" y="2522787"/>
                  </a:cubicBezTo>
                  <a:lnTo>
                    <a:pt x="0" y="50457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8743" tIns="208743" rIns="208743" bIns="208743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استان چهار محال و بختیاری با 386 کارآموز ، کمترین تعداد را در این گروه هدف داشته است. </a:t>
              </a:r>
              <a:endParaRPr lang="en-US" sz="24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06818"/>
              </p:ext>
            </p:extLst>
          </p:nvPr>
        </p:nvGraphicFramePr>
        <p:xfrm>
          <a:off x="533400" y="1692276"/>
          <a:ext cx="11201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838200" y="618332"/>
            <a:ext cx="10134600" cy="1752600"/>
          </a:xfrm>
          <a:prstGeom prst="cloud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4000" b="1" dirty="0" smtClean="0">
                <a:solidFill>
                  <a:srgbClr val="9A0000"/>
                </a:solidFill>
                <a:cs typeface="B Titr" panose="00000700000000000000" pitchFamily="2" charset="-78"/>
              </a:rPr>
              <a:t>ساکنین سکونت گاههای غیررسمی</a:t>
            </a:r>
            <a:endParaRPr lang="en-US" sz="4000" b="1" dirty="0">
              <a:solidFill>
                <a:srgbClr val="9A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Isosceles Triangle 6"/>
          <p:cNvSpPr/>
          <p:nvPr/>
        </p:nvSpPr>
        <p:spPr>
          <a:xfrm rot="18829153">
            <a:off x="11017410" y="3245010"/>
            <a:ext cx="531245" cy="531245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669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 rot="21382317">
            <a:off x="4793464" y="2283576"/>
            <a:ext cx="51769" cy="365089"/>
          </a:xfrm>
          <a:custGeom>
            <a:avLst/>
            <a:gdLst>
              <a:gd name="connsiteX0" fmla="*/ 0 w 51769"/>
              <a:gd name="connsiteY0" fmla="*/ 73018 h 365089"/>
              <a:gd name="connsiteX1" fmla="*/ 25885 w 51769"/>
              <a:gd name="connsiteY1" fmla="*/ 73018 h 365089"/>
              <a:gd name="connsiteX2" fmla="*/ 25885 w 51769"/>
              <a:gd name="connsiteY2" fmla="*/ 0 h 365089"/>
              <a:gd name="connsiteX3" fmla="*/ 51769 w 51769"/>
              <a:gd name="connsiteY3" fmla="*/ 182545 h 365089"/>
              <a:gd name="connsiteX4" fmla="*/ 25885 w 51769"/>
              <a:gd name="connsiteY4" fmla="*/ 365089 h 365089"/>
              <a:gd name="connsiteX5" fmla="*/ 25885 w 51769"/>
              <a:gd name="connsiteY5" fmla="*/ 292071 h 365089"/>
              <a:gd name="connsiteX6" fmla="*/ 0 w 51769"/>
              <a:gd name="connsiteY6" fmla="*/ 292071 h 365089"/>
              <a:gd name="connsiteX7" fmla="*/ 0 w 51769"/>
              <a:gd name="connsiteY7" fmla="*/ 73018 h 36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69" h="365089">
                <a:moveTo>
                  <a:pt x="0" y="73018"/>
                </a:moveTo>
                <a:lnTo>
                  <a:pt x="25885" y="73018"/>
                </a:lnTo>
                <a:lnTo>
                  <a:pt x="25885" y="0"/>
                </a:lnTo>
                <a:lnTo>
                  <a:pt x="51769" y="182545"/>
                </a:lnTo>
                <a:lnTo>
                  <a:pt x="25885" y="365089"/>
                </a:lnTo>
                <a:lnTo>
                  <a:pt x="25885" y="292071"/>
                </a:lnTo>
                <a:lnTo>
                  <a:pt x="0" y="292071"/>
                </a:lnTo>
                <a:lnTo>
                  <a:pt x="0" y="7301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017" rIns="15530" bIns="7301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/>
          </a:p>
        </p:txBody>
      </p:sp>
      <p:grpSp>
        <p:nvGrpSpPr>
          <p:cNvPr id="18" name="Group 17"/>
          <p:cNvGrpSpPr/>
          <p:nvPr/>
        </p:nvGrpSpPr>
        <p:grpSpPr>
          <a:xfrm>
            <a:off x="457200" y="338758"/>
            <a:ext cx="11444654" cy="5985842"/>
            <a:chOff x="457200" y="338758"/>
            <a:chExt cx="11444654" cy="5985842"/>
          </a:xfrm>
        </p:grpSpPr>
        <p:sp>
          <p:nvSpPr>
            <p:cNvPr id="6" name="Freeform 5"/>
            <p:cNvSpPr/>
            <p:nvPr/>
          </p:nvSpPr>
          <p:spPr>
            <a:xfrm>
              <a:off x="2819400" y="338758"/>
              <a:ext cx="6553200" cy="1032842"/>
            </a:xfrm>
            <a:custGeom>
              <a:avLst/>
              <a:gdLst>
                <a:gd name="connsiteX0" fmla="*/ 0 w 2504628"/>
                <a:gd name="connsiteY0" fmla="*/ 138355 h 1383552"/>
                <a:gd name="connsiteX1" fmla="*/ 138355 w 2504628"/>
                <a:gd name="connsiteY1" fmla="*/ 0 h 1383552"/>
                <a:gd name="connsiteX2" fmla="*/ 2366273 w 2504628"/>
                <a:gd name="connsiteY2" fmla="*/ 0 h 1383552"/>
                <a:gd name="connsiteX3" fmla="*/ 2504628 w 2504628"/>
                <a:gd name="connsiteY3" fmla="*/ 138355 h 1383552"/>
                <a:gd name="connsiteX4" fmla="*/ 2504628 w 2504628"/>
                <a:gd name="connsiteY4" fmla="*/ 1245197 h 1383552"/>
                <a:gd name="connsiteX5" fmla="*/ 2366273 w 2504628"/>
                <a:gd name="connsiteY5" fmla="*/ 1383552 h 1383552"/>
                <a:gd name="connsiteX6" fmla="*/ 138355 w 2504628"/>
                <a:gd name="connsiteY6" fmla="*/ 1383552 h 1383552"/>
                <a:gd name="connsiteX7" fmla="*/ 0 w 2504628"/>
                <a:gd name="connsiteY7" fmla="*/ 1245197 h 1383552"/>
                <a:gd name="connsiteX8" fmla="*/ 0 w 2504628"/>
                <a:gd name="connsiteY8" fmla="*/ 138355 h 138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4628" h="1383552">
                  <a:moveTo>
                    <a:pt x="0" y="138355"/>
                  </a:moveTo>
                  <a:cubicBezTo>
                    <a:pt x="0" y="61944"/>
                    <a:pt x="61944" y="0"/>
                    <a:pt x="138355" y="0"/>
                  </a:cubicBezTo>
                  <a:lnTo>
                    <a:pt x="2366273" y="0"/>
                  </a:lnTo>
                  <a:cubicBezTo>
                    <a:pt x="2442684" y="0"/>
                    <a:pt x="2504628" y="61944"/>
                    <a:pt x="2504628" y="138355"/>
                  </a:cubicBezTo>
                  <a:lnTo>
                    <a:pt x="2504628" y="1245197"/>
                  </a:lnTo>
                  <a:cubicBezTo>
                    <a:pt x="2504628" y="1321608"/>
                    <a:pt x="2442684" y="1383552"/>
                    <a:pt x="2366273" y="1383552"/>
                  </a:cubicBezTo>
                  <a:lnTo>
                    <a:pt x="138355" y="1383552"/>
                  </a:lnTo>
                  <a:cubicBezTo>
                    <a:pt x="61944" y="1383552"/>
                    <a:pt x="0" y="1321608"/>
                    <a:pt x="0" y="1245197"/>
                  </a:cubicBezTo>
                  <a:lnTo>
                    <a:pt x="0" y="138355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823" tIns="154823" rIns="154823" bIns="154823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000" b="1" kern="1200" dirty="0" smtClean="0">
                  <a:cs typeface="B Titr" panose="00000700000000000000" pitchFamily="2" charset="-78"/>
                </a:rPr>
                <a:t>ساکنین مناطق روستایی</a:t>
              </a:r>
              <a:endParaRPr lang="en-US" sz="3000" b="1" kern="1200" dirty="0">
                <a:cs typeface="B Titr" panose="00000700000000000000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419600" y="4114801"/>
              <a:ext cx="3657600" cy="2167224"/>
            </a:xfrm>
            <a:custGeom>
              <a:avLst/>
              <a:gdLst>
                <a:gd name="connsiteX0" fmla="*/ 0 w 2675852"/>
                <a:gd name="connsiteY0" fmla="*/ 156653 h 1566532"/>
                <a:gd name="connsiteX1" fmla="*/ 156653 w 2675852"/>
                <a:gd name="connsiteY1" fmla="*/ 0 h 1566532"/>
                <a:gd name="connsiteX2" fmla="*/ 2519199 w 2675852"/>
                <a:gd name="connsiteY2" fmla="*/ 0 h 1566532"/>
                <a:gd name="connsiteX3" fmla="*/ 2675852 w 2675852"/>
                <a:gd name="connsiteY3" fmla="*/ 156653 h 1566532"/>
                <a:gd name="connsiteX4" fmla="*/ 2675852 w 2675852"/>
                <a:gd name="connsiteY4" fmla="*/ 1409879 h 1566532"/>
                <a:gd name="connsiteX5" fmla="*/ 2519199 w 2675852"/>
                <a:gd name="connsiteY5" fmla="*/ 1566532 h 1566532"/>
                <a:gd name="connsiteX6" fmla="*/ 156653 w 2675852"/>
                <a:gd name="connsiteY6" fmla="*/ 1566532 h 1566532"/>
                <a:gd name="connsiteX7" fmla="*/ 0 w 2675852"/>
                <a:gd name="connsiteY7" fmla="*/ 1409879 h 1566532"/>
                <a:gd name="connsiteX8" fmla="*/ 0 w 2675852"/>
                <a:gd name="connsiteY8" fmla="*/ 156653 h 156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5852" h="1566532">
                  <a:moveTo>
                    <a:pt x="0" y="156653"/>
                  </a:moveTo>
                  <a:cubicBezTo>
                    <a:pt x="0" y="70136"/>
                    <a:pt x="70136" y="0"/>
                    <a:pt x="156653" y="0"/>
                  </a:cubicBezTo>
                  <a:lnTo>
                    <a:pt x="2519199" y="0"/>
                  </a:lnTo>
                  <a:cubicBezTo>
                    <a:pt x="2605716" y="0"/>
                    <a:pt x="2675852" y="70136"/>
                    <a:pt x="2675852" y="156653"/>
                  </a:cubicBezTo>
                  <a:lnTo>
                    <a:pt x="2675852" y="1409879"/>
                  </a:lnTo>
                  <a:cubicBezTo>
                    <a:pt x="2675852" y="1496396"/>
                    <a:pt x="2605716" y="1566532"/>
                    <a:pt x="2519199" y="1566532"/>
                  </a:cubicBezTo>
                  <a:lnTo>
                    <a:pt x="156653" y="1566532"/>
                  </a:lnTo>
                  <a:cubicBezTo>
                    <a:pt x="70136" y="1566532"/>
                    <a:pt x="0" y="1496396"/>
                    <a:pt x="0" y="1409879"/>
                  </a:cubicBezTo>
                  <a:lnTo>
                    <a:pt x="0" y="156653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082" tIns="122082" rIns="122082" bIns="122082" numCol="1" spcCol="1270" anchor="ctr" anchorCtr="0">
              <a:noAutofit/>
            </a:bodyPr>
            <a:lstStyle/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009242"/>
                  </a:solidFill>
                  <a:cs typeface="B Nazanin" panose="00000400000000000000" pitchFamily="2" charset="-78"/>
                </a:rPr>
                <a:t>استان های بوشهر و کهگیلویه و </a:t>
              </a:r>
              <a:br>
                <a:rPr lang="fa-IR" sz="2000" b="1" kern="1200" dirty="0" smtClean="0">
                  <a:solidFill>
                    <a:srgbClr val="009242"/>
                  </a:solidFill>
                  <a:cs typeface="B Nazanin" panose="00000400000000000000" pitchFamily="2" charset="-78"/>
                </a:rPr>
              </a:br>
              <a:r>
                <a:rPr lang="fa-IR" sz="2000" b="1" kern="1200" dirty="0" smtClean="0">
                  <a:solidFill>
                    <a:srgbClr val="009242"/>
                  </a:solidFill>
                  <a:cs typeface="B Nazanin" panose="00000400000000000000" pitchFamily="2" charset="-78"/>
                </a:rPr>
                <a:t>بویر احمد با اجرای تمامی تعهدات سال ، در شش ماهه اول عملکردی غیر متعارف داشته اند.</a:t>
              </a:r>
              <a:endParaRPr lang="en-US" sz="2000" b="1" kern="1200" dirty="0">
                <a:solidFill>
                  <a:srgbClr val="00924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91000" y="1551233"/>
              <a:ext cx="4191000" cy="2030167"/>
            </a:xfrm>
            <a:custGeom>
              <a:avLst/>
              <a:gdLst>
                <a:gd name="connsiteX0" fmla="*/ 0 w 2636679"/>
                <a:gd name="connsiteY0" fmla="*/ 161846 h 1618460"/>
                <a:gd name="connsiteX1" fmla="*/ 161846 w 2636679"/>
                <a:gd name="connsiteY1" fmla="*/ 0 h 1618460"/>
                <a:gd name="connsiteX2" fmla="*/ 2474833 w 2636679"/>
                <a:gd name="connsiteY2" fmla="*/ 0 h 1618460"/>
                <a:gd name="connsiteX3" fmla="*/ 2636679 w 2636679"/>
                <a:gd name="connsiteY3" fmla="*/ 161846 h 1618460"/>
                <a:gd name="connsiteX4" fmla="*/ 2636679 w 2636679"/>
                <a:gd name="connsiteY4" fmla="*/ 1456614 h 1618460"/>
                <a:gd name="connsiteX5" fmla="*/ 2474833 w 2636679"/>
                <a:gd name="connsiteY5" fmla="*/ 1618460 h 1618460"/>
                <a:gd name="connsiteX6" fmla="*/ 161846 w 2636679"/>
                <a:gd name="connsiteY6" fmla="*/ 1618460 h 1618460"/>
                <a:gd name="connsiteX7" fmla="*/ 0 w 2636679"/>
                <a:gd name="connsiteY7" fmla="*/ 1456614 h 1618460"/>
                <a:gd name="connsiteX8" fmla="*/ 0 w 2636679"/>
                <a:gd name="connsiteY8" fmla="*/ 161846 h 1618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6679" h="1618460">
                  <a:moveTo>
                    <a:pt x="0" y="161846"/>
                  </a:moveTo>
                  <a:cubicBezTo>
                    <a:pt x="0" y="72461"/>
                    <a:pt x="72461" y="0"/>
                    <a:pt x="161846" y="0"/>
                  </a:cubicBezTo>
                  <a:lnTo>
                    <a:pt x="2474833" y="0"/>
                  </a:lnTo>
                  <a:cubicBezTo>
                    <a:pt x="2564218" y="0"/>
                    <a:pt x="2636679" y="72461"/>
                    <a:pt x="2636679" y="161846"/>
                  </a:cubicBezTo>
                  <a:lnTo>
                    <a:pt x="2636679" y="1456614"/>
                  </a:lnTo>
                  <a:cubicBezTo>
                    <a:pt x="2636679" y="1545999"/>
                    <a:pt x="2564218" y="1618460"/>
                    <a:pt x="2474833" y="1618460"/>
                  </a:cubicBezTo>
                  <a:lnTo>
                    <a:pt x="161846" y="1618460"/>
                  </a:lnTo>
                  <a:cubicBezTo>
                    <a:pt x="72461" y="1618460"/>
                    <a:pt x="0" y="1545999"/>
                    <a:pt x="0" y="1456614"/>
                  </a:cubicBezTo>
                  <a:lnTo>
                    <a:pt x="0" y="16184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603" tIns="123603" rIns="123603" bIns="123603" numCol="1" spcCol="1270" anchor="ctr" anchorCtr="0">
              <a:noAutofit/>
            </a:bodyPr>
            <a:lstStyle/>
            <a:p>
              <a:pPr lvl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7030A0"/>
                  </a:solidFill>
                  <a:cs typeface="B Nazanin" panose="00000400000000000000" pitchFamily="2" charset="-78"/>
                </a:rPr>
                <a:t>استان خراسان رضوی با آموزش 3037 نفر بیشترین تعداد کارآموز را در این گروه هدف داشته است. با 257% بیشترین میزان تحقق را داشته است</a:t>
              </a:r>
              <a:endParaRPr lang="en-US" sz="2000" b="1" kern="1200" dirty="0">
                <a:solidFill>
                  <a:srgbClr val="7030A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8320454" y="4419600"/>
              <a:ext cx="3581400" cy="1905000"/>
            </a:xfrm>
            <a:custGeom>
              <a:avLst/>
              <a:gdLst>
                <a:gd name="connsiteX0" fmla="*/ 0 w 3285080"/>
                <a:gd name="connsiteY0" fmla="*/ 144129 h 1441292"/>
                <a:gd name="connsiteX1" fmla="*/ 144129 w 3285080"/>
                <a:gd name="connsiteY1" fmla="*/ 0 h 1441292"/>
                <a:gd name="connsiteX2" fmla="*/ 3140951 w 3285080"/>
                <a:gd name="connsiteY2" fmla="*/ 0 h 1441292"/>
                <a:gd name="connsiteX3" fmla="*/ 3285080 w 3285080"/>
                <a:gd name="connsiteY3" fmla="*/ 144129 h 1441292"/>
                <a:gd name="connsiteX4" fmla="*/ 3285080 w 3285080"/>
                <a:gd name="connsiteY4" fmla="*/ 1297163 h 1441292"/>
                <a:gd name="connsiteX5" fmla="*/ 3140951 w 3285080"/>
                <a:gd name="connsiteY5" fmla="*/ 1441292 h 1441292"/>
                <a:gd name="connsiteX6" fmla="*/ 144129 w 3285080"/>
                <a:gd name="connsiteY6" fmla="*/ 1441292 h 1441292"/>
                <a:gd name="connsiteX7" fmla="*/ 0 w 3285080"/>
                <a:gd name="connsiteY7" fmla="*/ 1297163 h 1441292"/>
                <a:gd name="connsiteX8" fmla="*/ 0 w 3285080"/>
                <a:gd name="connsiteY8" fmla="*/ 144129 h 144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5080" h="1441292">
                  <a:moveTo>
                    <a:pt x="0" y="144129"/>
                  </a:moveTo>
                  <a:cubicBezTo>
                    <a:pt x="0" y="64529"/>
                    <a:pt x="64529" y="0"/>
                    <a:pt x="144129" y="0"/>
                  </a:cubicBezTo>
                  <a:lnTo>
                    <a:pt x="3140951" y="0"/>
                  </a:lnTo>
                  <a:cubicBezTo>
                    <a:pt x="3220551" y="0"/>
                    <a:pt x="3285080" y="64529"/>
                    <a:pt x="3285080" y="144129"/>
                  </a:cubicBezTo>
                  <a:lnTo>
                    <a:pt x="3285080" y="1297163"/>
                  </a:lnTo>
                  <a:cubicBezTo>
                    <a:pt x="3285080" y="1376763"/>
                    <a:pt x="3220551" y="1441292"/>
                    <a:pt x="3140951" y="1441292"/>
                  </a:cubicBezTo>
                  <a:lnTo>
                    <a:pt x="144129" y="1441292"/>
                  </a:lnTo>
                  <a:cubicBezTo>
                    <a:pt x="64529" y="1441292"/>
                    <a:pt x="0" y="1376763"/>
                    <a:pt x="0" y="1297163"/>
                  </a:cubicBezTo>
                  <a:lnTo>
                    <a:pt x="0" y="144129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8894" tIns="148894" rIns="148894" bIns="148894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استان تهران با 22% کمترین میزان تحقق را داشته است.</a:t>
              </a:r>
              <a:endParaRPr lang="en-US" sz="28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7200" y="4423727"/>
              <a:ext cx="3461754" cy="1858297"/>
            </a:xfrm>
            <a:custGeom>
              <a:avLst/>
              <a:gdLst>
                <a:gd name="connsiteX0" fmla="*/ 0 w 2702174"/>
                <a:gd name="connsiteY0" fmla="*/ 185830 h 1858297"/>
                <a:gd name="connsiteX1" fmla="*/ 185830 w 2702174"/>
                <a:gd name="connsiteY1" fmla="*/ 0 h 1858297"/>
                <a:gd name="connsiteX2" fmla="*/ 2516344 w 2702174"/>
                <a:gd name="connsiteY2" fmla="*/ 0 h 1858297"/>
                <a:gd name="connsiteX3" fmla="*/ 2702174 w 2702174"/>
                <a:gd name="connsiteY3" fmla="*/ 185830 h 1858297"/>
                <a:gd name="connsiteX4" fmla="*/ 2702174 w 2702174"/>
                <a:gd name="connsiteY4" fmla="*/ 1672467 h 1858297"/>
                <a:gd name="connsiteX5" fmla="*/ 2516344 w 2702174"/>
                <a:gd name="connsiteY5" fmla="*/ 1858297 h 1858297"/>
                <a:gd name="connsiteX6" fmla="*/ 185830 w 2702174"/>
                <a:gd name="connsiteY6" fmla="*/ 1858297 h 1858297"/>
                <a:gd name="connsiteX7" fmla="*/ 0 w 2702174"/>
                <a:gd name="connsiteY7" fmla="*/ 1672467 h 1858297"/>
                <a:gd name="connsiteX8" fmla="*/ 0 w 2702174"/>
                <a:gd name="connsiteY8" fmla="*/ 185830 h 185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2174" h="1858297">
                  <a:moveTo>
                    <a:pt x="0" y="185830"/>
                  </a:moveTo>
                  <a:cubicBezTo>
                    <a:pt x="0" y="83199"/>
                    <a:pt x="83199" y="0"/>
                    <a:pt x="185830" y="0"/>
                  </a:cubicBezTo>
                  <a:lnTo>
                    <a:pt x="2516344" y="0"/>
                  </a:lnTo>
                  <a:cubicBezTo>
                    <a:pt x="2618975" y="0"/>
                    <a:pt x="2702174" y="83199"/>
                    <a:pt x="2702174" y="185830"/>
                  </a:cubicBezTo>
                  <a:lnTo>
                    <a:pt x="2702174" y="1672467"/>
                  </a:lnTo>
                  <a:cubicBezTo>
                    <a:pt x="2702174" y="1775098"/>
                    <a:pt x="2618975" y="1858297"/>
                    <a:pt x="2516344" y="1858297"/>
                  </a:cubicBezTo>
                  <a:lnTo>
                    <a:pt x="185830" y="1858297"/>
                  </a:lnTo>
                  <a:cubicBezTo>
                    <a:pt x="83199" y="1858297"/>
                    <a:pt x="0" y="1775098"/>
                    <a:pt x="0" y="1672467"/>
                  </a:cubicBezTo>
                  <a:lnTo>
                    <a:pt x="0" y="18583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868" tIns="145868" rIns="145868" bIns="14586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rgbClr val="FFC000"/>
                  </a:solidFill>
                  <a:cs typeface="B Nazanin" panose="00000400000000000000" pitchFamily="2" charset="-78"/>
                </a:rPr>
                <a:t>استان البرز با 112 نفر کمترین تعداد کارآموز را دربین استان ها داشته است. </a:t>
              </a:r>
              <a:endParaRPr lang="en-US" sz="2400" b="1" kern="1200" dirty="0">
                <a:solidFill>
                  <a:srgbClr val="FFC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Curved Right Arrow 15"/>
            <p:cNvSpPr/>
            <p:nvPr/>
          </p:nvSpPr>
          <p:spPr>
            <a:xfrm>
              <a:off x="685800" y="1981200"/>
              <a:ext cx="3220467" cy="209692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Curved Left Arrow 16"/>
            <p:cNvSpPr/>
            <p:nvPr/>
          </p:nvSpPr>
          <p:spPr>
            <a:xfrm>
              <a:off x="8577846" y="1904999"/>
              <a:ext cx="3309354" cy="2286001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6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6666" y="228600"/>
            <a:ext cx="11205734" cy="5971745"/>
            <a:chOff x="376666" y="210901"/>
            <a:chExt cx="11205734" cy="5971745"/>
          </a:xfrm>
        </p:grpSpPr>
        <p:sp>
          <p:nvSpPr>
            <p:cNvPr id="8" name="Freeform 7"/>
            <p:cNvSpPr/>
            <p:nvPr/>
          </p:nvSpPr>
          <p:spPr>
            <a:xfrm>
              <a:off x="3124200" y="210901"/>
              <a:ext cx="5537200" cy="1116282"/>
            </a:xfrm>
            <a:custGeom>
              <a:avLst/>
              <a:gdLst>
                <a:gd name="connsiteX0" fmla="*/ 0 w 3077733"/>
                <a:gd name="connsiteY0" fmla="*/ 0 h 1846640"/>
                <a:gd name="connsiteX1" fmla="*/ 3077733 w 3077733"/>
                <a:gd name="connsiteY1" fmla="*/ 0 h 1846640"/>
                <a:gd name="connsiteX2" fmla="*/ 3077733 w 3077733"/>
                <a:gd name="connsiteY2" fmla="*/ 1846640 h 1846640"/>
                <a:gd name="connsiteX3" fmla="*/ 0 w 3077733"/>
                <a:gd name="connsiteY3" fmla="*/ 1846640 h 1846640"/>
                <a:gd name="connsiteX4" fmla="*/ 0 w 3077733"/>
                <a:gd name="connsiteY4" fmla="*/ 0 h 184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733" h="1846640">
                  <a:moveTo>
                    <a:pt x="0" y="0"/>
                  </a:moveTo>
                  <a:lnTo>
                    <a:pt x="3077733" y="0"/>
                  </a:lnTo>
                  <a:lnTo>
                    <a:pt x="3077733" y="1846640"/>
                  </a:lnTo>
                  <a:lnTo>
                    <a:pt x="0" y="1846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600" b="1" kern="1200" dirty="0" smtClean="0">
                  <a:cs typeface="B Titr" panose="00000700000000000000" pitchFamily="2" charset="-78"/>
                </a:rPr>
                <a:t>ساکنین مناطق محروم و مرزی</a:t>
              </a:r>
              <a:endParaRPr lang="en-US" sz="3600" b="1" kern="1200" dirty="0">
                <a:cs typeface="B Titr" panose="00000700000000000000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713019" y="3872257"/>
              <a:ext cx="3077733" cy="2250946"/>
            </a:xfrm>
            <a:custGeom>
              <a:avLst/>
              <a:gdLst>
                <a:gd name="connsiteX0" fmla="*/ 0 w 3077733"/>
                <a:gd name="connsiteY0" fmla="*/ 0 h 1846640"/>
                <a:gd name="connsiteX1" fmla="*/ 3077733 w 3077733"/>
                <a:gd name="connsiteY1" fmla="*/ 0 h 1846640"/>
                <a:gd name="connsiteX2" fmla="*/ 3077733 w 3077733"/>
                <a:gd name="connsiteY2" fmla="*/ 1846640 h 1846640"/>
                <a:gd name="connsiteX3" fmla="*/ 0 w 3077733"/>
                <a:gd name="connsiteY3" fmla="*/ 1846640 h 1846640"/>
                <a:gd name="connsiteX4" fmla="*/ 0 w 3077733"/>
                <a:gd name="connsiteY4" fmla="*/ 0 h 184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733" h="1846640">
                  <a:moveTo>
                    <a:pt x="0" y="0"/>
                  </a:moveTo>
                  <a:lnTo>
                    <a:pt x="3077733" y="0"/>
                  </a:lnTo>
                  <a:lnTo>
                    <a:pt x="3077733" y="1846640"/>
                  </a:lnTo>
                  <a:lnTo>
                    <a:pt x="0" y="1846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14 استان در سال جاری در این گروه تعهد آموزشی داشته اند.</a:t>
              </a:r>
              <a:endParaRPr lang="en-US" sz="24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28477" y="3939807"/>
              <a:ext cx="3253923" cy="2156193"/>
            </a:xfrm>
            <a:custGeom>
              <a:avLst/>
              <a:gdLst>
                <a:gd name="connsiteX0" fmla="*/ 0 w 3077733"/>
                <a:gd name="connsiteY0" fmla="*/ 0 h 1846640"/>
                <a:gd name="connsiteX1" fmla="*/ 3077733 w 3077733"/>
                <a:gd name="connsiteY1" fmla="*/ 0 h 1846640"/>
                <a:gd name="connsiteX2" fmla="*/ 3077733 w 3077733"/>
                <a:gd name="connsiteY2" fmla="*/ 1846640 h 1846640"/>
                <a:gd name="connsiteX3" fmla="*/ 0 w 3077733"/>
                <a:gd name="connsiteY3" fmla="*/ 1846640 h 1846640"/>
                <a:gd name="connsiteX4" fmla="*/ 0 w 3077733"/>
                <a:gd name="connsiteY4" fmla="*/ 0 h 184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733" h="1846640">
                  <a:moveTo>
                    <a:pt x="0" y="0"/>
                  </a:moveTo>
                  <a:lnTo>
                    <a:pt x="3077733" y="0"/>
                  </a:lnTo>
                  <a:lnTo>
                    <a:pt x="3077733" y="1846640"/>
                  </a:lnTo>
                  <a:lnTo>
                    <a:pt x="0" y="1846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rgbClr val="7030A0"/>
                  </a:solidFill>
                  <a:cs typeface="B Nazanin" panose="00000400000000000000" pitchFamily="2" charset="-78"/>
                </a:rPr>
                <a:t>استان های بوشهر، گلستان و سیستان بیش از سه برابر میزان مورد انتظار داشته اند.</a:t>
              </a:r>
              <a:endParaRPr lang="en-US" sz="2400" b="1" kern="1200" dirty="0">
                <a:solidFill>
                  <a:srgbClr val="7030A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6666" y="3907567"/>
              <a:ext cx="3798628" cy="2275079"/>
            </a:xfrm>
            <a:custGeom>
              <a:avLst/>
              <a:gdLst>
                <a:gd name="connsiteX0" fmla="*/ 0 w 3657609"/>
                <a:gd name="connsiteY0" fmla="*/ 0 h 1965526"/>
                <a:gd name="connsiteX1" fmla="*/ 3657609 w 3657609"/>
                <a:gd name="connsiteY1" fmla="*/ 0 h 1965526"/>
                <a:gd name="connsiteX2" fmla="*/ 3657609 w 3657609"/>
                <a:gd name="connsiteY2" fmla="*/ 1965526 h 1965526"/>
                <a:gd name="connsiteX3" fmla="*/ 0 w 3657609"/>
                <a:gd name="connsiteY3" fmla="*/ 1965526 h 1965526"/>
                <a:gd name="connsiteX4" fmla="*/ 0 w 3657609"/>
                <a:gd name="connsiteY4" fmla="*/ 0 h 196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9" h="1965526">
                  <a:moveTo>
                    <a:pt x="0" y="0"/>
                  </a:moveTo>
                  <a:lnTo>
                    <a:pt x="3657609" y="0"/>
                  </a:lnTo>
                  <a:lnTo>
                    <a:pt x="3657609" y="1965526"/>
                  </a:lnTo>
                  <a:lnTo>
                    <a:pt x="0" y="19655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rgbClr val="FFFF00"/>
                  </a:solidFill>
                  <a:cs typeface="B Nazanin" panose="00000400000000000000" pitchFamily="2" charset="-78"/>
                </a:rPr>
                <a:t>استان های آذربایجان شرقی، خراسان جنوبی ،هرمزگان و خوزستان کمترین عملکرد را داشته اند.</a:t>
              </a:r>
              <a:endParaRPr lang="en-US" sz="2400" b="1" kern="1200" dirty="0">
                <a:solidFill>
                  <a:srgbClr val="FFFF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590800" y="1676400"/>
            <a:ext cx="6934200" cy="1371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b="1" dirty="0">
                <a:solidFill>
                  <a:srgbClr val="FFFF00"/>
                </a:solidFill>
                <a:cs typeface="B Titr" panose="00000700000000000000" pitchFamily="2" charset="-78"/>
              </a:rPr>
              <a:t>102% برنامه شش ماهه محقق شده است</a:t>
            </a:r>
            <a:r>
              <a:rPr lang="fa-IR" sz="2600" dirty="0">
                <a:solidFill>
                  <a:srgbClr val="FFFF00"/>
                </a:solidFill>
                <a:cs typeface="B Titr" panose="00000700000000000000" pitchFamily="2" charset="-78"/>
              </a:rPr>
              <a:t>.</a:t>
            </a:r>
            <a:endParaRPr lang="en-US" sz="26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642827"/>
              </p:ext>
            </p:extLst>
          </p:nvPr>
        </p:nvGraphicFramePr>
        <p:xfrm>
          <a:off x="152400" y="533400"/>
          <a:ext cx="13030200" cy="6188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286000" y="3276601"/>
            <a:ext cx="8229600" cy="1258700"/>
          </a:xfrm>
          <a:custGeom>
            <a:avLst/>
            <a:gdLst>
              <a:gd name="connsiteX0" fmla="*/ 0 w 5466242"/>
              <a:gd name="connsiteY0" fmla="*/ 168478 h 1684775"/>
              <a:gd name="connsiteX1" fmla="*/ 168478 w 5466242"/>
              <a:gd name="connsiteY1" fmla="*/ 0 h 1684775"/>
              <a:gd name="connsiteX2" fmla="*/ 5297765 w 5466242"/>
              <a:gd name="connsiteY2" fmla="*/ 0 h 1684775"/>
              <a:gd name="connsiteX3" fmla="*/ 5466243 w 5466242"/>
              <a:gd name="connsiteY3" fmla="*/ 168478 h 1684775"/>
              <a:gd name="connsiteX4" fmla="*/ 5466242 w 5466242"/>
              <a:gd name="connsiteY4" fmla="*/ 1516298 h 1684775"/>
              <a:gd name="connsiteX5" fmla="*/ 5297764 w 5466242"/>
              <a:gd name="connsiteY5" fmla="*/ 1684776 h 1684775"/>
              <a:gd name="connsiteX6" fmla="*/ 168478 w 5466242"/>
              <a:gd name="connsiteY6" fmla="*/ 1684775 h 1684775"/>
              <a:gd name="connsiteX7" fmla="*/ 0 w 5466242"/>
              <a:gd name="connsiteY7" fmla="*/ 1516297 h 1684775"/>
              <a:gd name="connsiteX8" fmla="*/ 0 w 5466242"/>
              <a:gd name="connsiteY8" fmla="*/ 168478 h 16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66242" h="1684775">
                <a:moveTo>
                  <a:pt x="0" y="168478"/>
                </a:moveTo>
                <a:cubicBezTo>
                  <a:pt x="0" y="75430"/>
                  <a:pt x="75430" y="0"/>
                  <a:pt x="168478" y="0"/>
                </a:cubicBezTo>
                <a:lnTo>
                  <a:pt x="5297765" y="0"/>
                </a:lnTo>
                <a:cubicBezTo>
                  <a:pt x="5390813" y="0"/>
                  <a:pt x="5466243" y="75430"/>
                  <a:pt x="5466243" y="168478"/>
                </a:cubicBezTo>
                <a:cubicBezTo>
                  <a:pt x="5466243" y="617751"/>
                  <a:pt x="5466242" y="1067025"/>
                  <a:pt x="5466242" y="1516298"/>
                </a:cubicBezTo>
                <a:cubicBezTo>
                  <a:pt x="5466242" y="1609346"/>
                  <a:pt x="5390812" y="1684776"/>
                  <a:pt x="5297764" y="1684776"/>
                </a:cubicBezTo>
                <a:lnTo>
                  <a:pt x="168478" y="1684775"/>
                </a:lnTo>
                <a:cubicBezTo>
                  <a:pt x="75430" y="1684775"/>
                  <a:pt x="0" y="1609345"/>
                  <a:pt x="0" y="1516297"/>
                </a:cubicBezTo>
                <a:lnTo>
                  <a:pt x="0" y="1684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82550" cmpd="tri"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785" tIns="140785" rIns="140785" bIns="140785" numCol="1" spcCol="1270" anchor="ctr" anchorCtr="0">
            <a:noAutofit/>
          </a:bodyPr>
          <a:lstStyle/>
          <a:p>
            <a:pPr lvl="0" algn="ctr" defTabSz="10668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استان های هرمزگان با 130 % و مرکزی 503% تحقق غیرمتعارف در شش ماهه نخست سال داشته اند.</a:t>
            </a:r>
            <a:endParaRPr lang="en-US" sz="2400" b="1" kern="1200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4400" y="4853021"/>
            <a:ext cx="3429000" cy="1623979"/>
          </a:xfrm>
          <a:custGeom>
            <a:avLst/>
            <a:gdLst>
              <a:gd name="connsiteX0" fmla="*/ 0 w 5162922"/>
              <a:gd name="connsiteY0" fmla="*/ 136836 h 1368363"/>
              <a:gd name="connsiteX1" fmla="*/ 136836 w 5162922"/>
              <a:gd name="connsiteY1" fmla="*/ 0 h 1368363"/>
              <a:gd name="connsiteX2" fmla="*/ 5026086 w 5162922"/>
              <a:gd name="connsiteY2" fmla="*/ 0 h 1368363"/>
              <a:gd name="connsiteX3" fmla="*/ 5162922 w 5162922"/>
              <a:gd name="connsiteY3" fmla="*/ 136836 h 1368363"/>
              <a:gd name="connsiteX4" fmla="*/ 5162922 w 5162922"/>
              <a:gd name="connsiteY4" fmla="*/ 1231527 h 1368363"/>
              <a:gd name="connsiteX5" fmla="*/ 5026086 w 5162922"/>
              <a:gd name="connsiteY5" fmla="*/ 1368363 h 1368363"/>
              <a:gd name="connsiteX6" fmla="*/ 136836 w 5162922"/>
              <a:gd name="connsiteY6" fmla="*/ 1368363 h 1368363"/>
              <a:gd name="connsiteX7" fmla="*/ 0 w 5162922"/>
              <a:gd name="connsiteY7" fmla="*/ 1231527 h 1368363"/>
              <a:gd name="connsiteX8" fmla="*/ 0 w 5162922"/>
              <a:gd name="connsiteY8" fmla="*/ 136836 h 136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922" h="1368363">
                <a:moveTo>
                  <a:pt x="0" y="136836"/>
                </a:moveTo>
                <a:cubicBezTo>
                  <a:pt x="0" y="61264"/>
                  <a:pt x="61264" y="0"/>
                  <a:pt x="136836" y="0"/>
                </a:cubicBezTo>
                <a:lnTo>
                  <a:pt x="5026086" y="0"/>
                </a:lnTo>
                <a:cubicBezTo>
                  <a:pt x="5101658" y="0"/>
                  <a:pt x="5162922" y="61264"/>
                  <a:pt x="5162922" y="136836"/>
                </a:cubicBezTo>
                <a:lnTo>
                  <a:pt x="5162922" y="1231527"/>
                </a:lnTo>
                <a:cubicBezTo>
                  <a:pt x="5162922" y="1307099"/>
                  <a:pt x="5101658" y="1368363"/>
                  <a:pt x="5026086" y="1368363"/>
                </a:cubicBezTo>
                <a:lnTo>
                  <a:pt x="136836" y="1368363"/>
                </a:lnTo>
                <a:cubicBezTo>
                  <a:pt x="61264" y="1368363"/>
                  <a:pt x="0" y="1307099"/>
                  <a:pt x="0" y="1231527"/>
                </a:cubicBezTo>
                <a:lnTo>
                  <a:pt x="0" y="13683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01600" cmpd="thickThin">
            <a:solidFill>
              <a:schemeClr val="accent6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658" tIns="108658" rIns="108658" bIns="108658" numCol="1" spcCol="1270" anchor="ctr" anchorCtr="0">
            <a:noAutofit/>
          </a:bodyPr>
          <a:lstStyle/>
          <a:p>
            <a:pPr lvl="0" algn="ctr" defTabSz="8001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Titr" panose="00000700000000000000" pitchFamily="2" charset="-78"/>
              </a:rPr>
              <a:t>سیستان و بلوچستان با 13% کمترین میزان تحقق را به خود اختصاص داده است.</a:t>
            </a:r>
            <a:endParaRPr lang="en-US" sz="2000" b="1" kern="1200" dirty="0">
              <a:cs typeface="B Titr" panose="000007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458200" y="4853021"/>
            <a:ext cx="2971800" cy="1776379"/>
          </a:xfrm>
          <a:custGeom>
            <a:avLst/>
            <a:gdLst>
              <a:gd name="connsiteX0" fmla="*/ 0 w 5064561"/>
              <a:gd name="connsiteY0" fmla="*/ 115580 h 1155800"/>
              <a:gd name="connsiteX1" fmla="*/ 115580 w 5064561"/>
              <a:gd name="connsiteY1" fmla="*/ 0 h 1155800"/>
              <a:gd name="connsiteX2" fmla="*/ 4948981 w 5064561"/>
              <a:gd name="connsiteY2" fmla="*/ 0 h 1155800"/>
              <a:gd name="connsiteX3" fmla="*/ 5064561 w 5064561"/>
              <a:gd name="connsiteY3" fmla="*/ 115580 h 1155800"/>
              <a:gd name="connsiteX4" fmla="*/ 5064561 w 5064561"/>
              <a:gd name="connsiteY4" fmla="*/ 1040220 h 1155800"/>
              <a:gd name="connsiteX5" fmla="*/ 4948981 w 5064561"/>
              <a:gd name="connsiteY5" fmla="*/ 1155800 h 1155800"/>
              <a:gd name="connsiteX6" fmla="*/ 115580 w 5064561"/>
              <a:gd name="connsiteY6" fmla="*/ 1155800 h 1155800"/>
              <a:gd name="connsiteX7" fmla="*/ 0 w 5064561"/>
              <a:gd name="connsiteY7" fmla="*/ 1040220 h 1155800"/>
              <a:gd name="connsiteX8" fmla="*/ 0 w 5064561"/>
              <a:gd name="connsiteY8" fmla="*/ 115580 h 115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4561" h="1155800">
                <a:moveTo>
                  <a:pt x="0" y="115580"/>
                </a:moveTo>
                <a:cubicBezTo>
                  <a:pt x="0" y="51747"/>
                  <a:pt x="51747" y="0"/>
                  <a:pt x="115580" y="0"/>
                </a:cubicBezTo>
                <a:lnTo>
                  <a:pt x="4948981" y="0"/>
                </a:lnTo>
                <a:cubicBezTo>
                  <a:pt x="5012814" y="0"/>
                  <a:pt x="5064561" y="51747"/>
                  <a:pt x="5064561" y="115580"/>
                </a:cubicBezTo>
                <a:lnTo>
                  <a:pt x="5064561" y="1040220"/>
                </a:lnTo>
                <a:cubicBezTo>
                  <a:pt x="5064561" y="1104053"/>
                  <a:pt x="5012814" y="1155800"/>
                  <a:pt x="4948981" y="1155800"/>
                </a:cubicBezTo>
                <a:lnTo>
                  <a:pt x="115580" y="1155800"/>
                </a:lnTo>
                <a:cubicBezTo>
                  <a:pt x="51747" y="1155800"/>
                  <a:pt x="0" y="1104053"/>
                  <a:pt x="0" y="1040220"/>
                </a:cubicBezTo>
                <a:lnTo>
                  <a:pt x="0" y="115580"/>
                </a:lnTo>
                <a:close/>
              </a:path>
            </a:pathLst>
          </a:custGeom>
          <a:solidFill>
            <a:srgbClr val="00B050"/>
          </a:solidFill>
          <a:ln w="79375" cmpd="thinThick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052" tIns="110052" rIns="110052" bIns="110052" numCol="1" spcCol="1270" anchor="ctr" anchorCtr="0">
            <a:noAutofit/>
          </a:bodyPr>
          <a:lstStyle/>
          <a:p>
            <a:pPr lvl="0" algn="ctr" defTabSz="889000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Titr" panose="00000700000000000000" pitchFamily="2" charset="-78"/>
              </a:rPr>
              <a:t>3  استان تهران ، قزوین و کردستان در این گروه تعهدی نداشته اند.</a:t>
            </a:r>
            <a:endParaRPr lang="en-US" sz="2000" b="1" kern="1200" dirty="0">
              <a:cs typeface="B Titr" panose="000007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495800" y="1600200"/>
            <a:ext cx="3657600" cy="1431770"/>
          </a:xfrm>
          <a:custGeom>
            <a:avLst/>
            <a:gdLst>
              <a:gd name="connsiteX0" fmla="*/ 0 w 5044806"/>
              <a:gd name="connsiteY0" fmla="*/ 143177 h 1431770"/>
              <a:gd name="connsiteX1" fmla="*/ 143177 w 5044806"/>
              <a:gd name="connsiteY1" fmla="*/ 0 h 1431770"/>
              <a:gd name="connsiteX2" fmla="*/ 4901629 w 5044806"/>
              <a:gd name="connsiteY2" fmla="*/ 0 h 1431770"/>
              <a:gd name="connsiteX3" fmla="*/ 5044806 w 5044806"/>
              <a:gd name="connsiteY3" fmla="*/ 143177 h 1431770"/>
              <a:gd name="connsiteX4" fmla="*/ 5044806 w 5044806"/>
              <a:gd name="connsiteY4" fmla="*/ 1288593 h 1431770"/>
              <a:gd name="connsiteX5" fmla="*/ 4901629 w 5044806"/>
              <a:gd name="connsiteY5" fmla="*/ 1431770 h 1431770"/>
              <a:gd name="connsiteX6" fmla="*/ 143177 w 5044806"/>
              <a:gd name="connsiteY6" fmla="*/ 1431770 h 1431770"/>
              <a:gd name="connsiteX7" fmla="*/ 0 w 5044806"/>
              <a:gd name="connsiteY7" fmla="*/ 1288593 h 1431770"/>
              <a:gd name="connsiteX8" fmla="*/ 0 w 5044806"/>
              <a:gd name="connsiteY8" fmla="*/ 143177 h 143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4806" h="1431770">
                <a:moveTo>
                  <a:pt x="0" y="143177"/>
                </a:moveTo>
                <a:cubicBezTo>
                  <a:pt x="0" y="64103"/>
                  <a:pt x="64103" y="0"/>
                  <a:pt x="143177" y="0"/>
                </a:cubicBezTo>
                <a:lnTo>
                  <a:pt x="4901629" y="0"/>
                </a:lnTo>
                <a:cubicBezTo>
                  <a:pt x="4980703" y="0"/>
                  <a:pt x="5044806" y="64103"/>
                  <a:pt x="5044806" y="143177"/>
                </a:cubicBezTo>
                <a:lnTo>
                  <a:pt x="5044806" y="1288593"/>
                </a:lnTo>
                <a:cubicBezTo>
                  <a:pt x="5044806" y="1367667"/>
                  <a:pt x="4980703" y="1431770"/>
                  <a:pt x="4901629" y="1431770"/>
                </a:cubicBezTo>
                <a:lnTo>
                  <a:pt x="143177" y="1431770"/>
                </a:lnTo>
                <a:cubicBezTo>
                  <a:pt x="64103" y="1431770"/>
                  <a:pt x="0" y="1367667"/>
                  <a:pt x="0" y="1288593"/>
                </a:cubicBezTo>
                <a:lnTo>
                  <a:pt x="0" y="143177"/>
                </a:lnTo>
                <a:close/>
              </a:path>
            </a:pathLst>
          </a:custGeom>
          <a:solidFill>
            <a:srgbClr val="FFFF00"/>
          </a:solidFill>
          <a:ln w="53975" cmpd="thickThin">
            <a:solidFill>
              <a:schemeClr val="accent3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515" tIns="110515" rIns="110515" bIns="110515" numCol="1" spcCol="1270" anchor="ctr" anchorCtr="0">
            <a:noAutofit/>
          </a:bodyPr>
          <a:lstStyle/>
          <a:p>
            <a:pPr lvl="0" algn="ctr" defTabSz="8001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rgbClr val="00B050"/>
                </a:solidFill>
                <a:cs typeface="B Titr" panose="00000700000000000000" pitchFamily="2" charset="-78"/>
              </a:rPr>
              <a:t>136% تعهد شش ماهه در این گروه محقق گردیده است. تعداد 3056 نفر در این گروه هدف آموزش دیده اند. </a:t>
            </a:r>
            <a:endParaRPr lang="en-US" sz="1800" b="1" kern="12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67000" y="381000"/>
            <a:ext cx="7162800" cy="11135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400" b="1" dirty="0">
                <a:cs typeface="B Titr" panose="00000700000000000000" pitchFamily="2" charset="-78"/>
              </a:rPr>
              <a:t>عشایر</a:t>
            </a:r>
            <a:endParaRPr lang="en-US" sz="54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81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5801" y="173101"/>
            <a:ext cx="10931768" cy="6165665"/>
            <a:chOff x="685801" y="173101"/>
            <a:chExt cx="10931768" cy="6165665"/>
          </a:xfrm>
        </p:grpSpPr>
        <p:sp>
          <p:nvSpPr>
            <p:cNvPr id="7" name="Freeform 6"/>
            <p:cNvSpPr/>
            <p:nvPr/>
          </p:nvSpPr>
          <p:spPr>
            <a:xfrm>
              <a:off x="2514600" y="173101"/>
              <a:ext cx="7391400" cy="1350899"/>
            </a:xfrm>
            <a:custGeom>
              <a:avLst/>
              <a:gdLst>
                <a:gd name="connsiteX0" fmla="*/ 0 w 1591270"/>
                <a:gd name="connsiteY0" fmla="*/ 136221 h 1362206"/>
                <a:gd name="connsiteX1" fmla="*/ 136221 w 1591270"/>
                <a:gd name="connsiteY1" fmla="*/ 0 h 1362206"/>
                <a:gd name="connsiteX2" fmla="*/ 1455049 w 1591270"/>
                <a:gd name="connsiteY2" fmla="*/ 0 h 1362206"/>
                <a:gd name="connsiteX3" fmla="*/ 1591270 w 1591270"/>
                <a:gd name="connsiteY3" fmla="*/ 136221 h 1362206"/>
                <a:gd name="connsiteX4" fmla="*/ 1591270 w 1591270"/>
                <a:gd name="connsiteY4" fmla="*/ 1225985 h 1362206"/>
                <a:gd name="connsiteX5" fmla="*/ 1455049 w 1591270"/>
                <a:gd name="connsiteY5" fmla="*/ 1362206 h 1362206"/>
                <a:gd name="connsiteX6" fmla="*/ 136221 w 1591270"/>
                <a:gd name="connsiteY6" fmla="*/ 1362206 h 1362206"/>
                <a:gd name="connsiteX7" fmla="*/ 0 w 1591270"/>
                <a:gd name="connsiteY7" fmla="*/ 1225985 h 1362206"/>
                <a:gd name="connsiteX8" fmla="*/ 0 w 1591270"/>
                <a:gd name="connsiteY8" fmla="*/ 136221 h 136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1270" h="1362206">
                  <a:moveTo>
                    <a:pt x="0" y="136221"/>
                  </a:moveTo>
                  <a:cubicBezTo>
                    <a:pt x="0" y="60988"/>
                    <a:pt x="60988" y="0"/>
                    <a:pt x="136221" y="0"/>
                  </a:cubicBezTo>
                  <a:lnTo>
                    <a:pt x="1455049" y="0"/>
                  </a:lnTo>
                  <a:cubicBezTo>
                    <a:pt x="1530282" y="0"/>
                    <a:pt x="1591270" y="60988"/>
                    <a:pt x="1591270" y="136221"/>
                  </a:cubicBezTo>
                  <a:lnTo>
                    <a:pt x="1591270" y="1225985"/>
                  </a:lnTo>
                  <a:cubicBezTo>
                    <a:pt x="1591270" y="1301218"/>
                    <a:pt x="1530282" y="1362206"/>
                    <a:pt x="1455049" y="1362206"/>
                  </a:cubicBezTo>
                  <a:lnTo>
                    <a:pt x="136221" y="1362206"/>
                  </a:lnTo>
                  <a:cubicBezTo>
                    <a:pt x="60988" y="1362206"/>
                    <a:pt x="0" y="1301218"/>
                    <a:pt x="0" y="1225985"/>
                  </a:cubicBezTo>
                  <a:lnTo>
                    <a:pt x="0" y="13622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98" tIns="116098" rIns="116098" bIns="1160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400" b="1" kern="1200" dirty="0" smtClean="0">
                  <a:solidFill>
                    <a:srgbClr val="FFFF00"/>
                  </a:solidFill>
                  <a:cs typeface="B Titr" panose="00000700000000000000" pitchFamily="2" charset="-78"/>
                </a:rPr>
                <a:t>کودکان کار و خیابان</a:t>
              </a:r>
              <a:endParaRPr lang="en-US" sz="4400" b="1" kern="1200" dirty="0">
                <a:solidFill>
                  <a:srgbClr val="FFFF00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838200" y="3429000"/>
              <a:ext cx="5029200" cy="2909766"/>
            </a:xfrm>
            <a:custGeom>
              <a:avLst/>
              <a:gdLst>
                <a:gd name="connsiteX0" fmla="*/ 0 w 2655702"/>
                <a:gd name="connsiteY0" fmla="*/ 181849 h 1818487"/>
                <a:gd name="connsiteX1" fmla="*/ 181849 w 2655702"/>
                <a:gd name="connsiteY1" fmla="*/ 0 h 1818487"/>
                <a:gd name="connsiteX2" fmla="*/ 2473853 w 2655702"/>
                <a:gd name="connsiteY2" fmla="*/ 0 h 1818487"/>
                <a:gd name="connsiteX3" fmla="*/ 2655702 w 2655702"/>
                <a:gd name="connsiteY3" fmla="*/ 181849 h 1818487"/>
                <a:gd name="connsiteX4" fmla="*/ 2655702 w 2655702"/>
                <a:gd name="connsiteY4" fmla="*/ 1636638 h 1818487"/>
                <a:gd name="connsiteX5" fmla="*/ 2473853 w 2655702"/>
                <a:gd name="connsiteY5" fmla="*/ 1818487 h 1818487"/>
                <a:gd name="connsiteX6" fmla="*/ 181849 w 2655702"/>
                <a:gd name="connsiteY6" fmla="*/ 1818487 h 1818487"/>
                <a:gd name="connsiteX7" fmla="*/ 0 w 2655702"/>
                <a:gd name="connsiteY7" fmla="*/ 1636638 h 1818487"/>
                <a:gd name="connsiteX8" fmla="*/ 0 w 2655702"/>
                <a:gd name="connsiteY8" fmla="*/ 181849 h 1818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5702" h="1818487">
                  <a:moveTo>
                    <a:pt x="0" y="181849"/>
                  </a:moveTo>
                  <a:cubicBezTo>
                    <a:pt x="0" y="81417"/>
                    <a:pt x="81417" y="0"/>
                    <a:pt x="181849" y="0"/>
                  </a:cubicBezTo>
                  <a:lnTo>
                    <a:pt x="2473853" y="0"/>
                  </a:lnTo>
                  <a:cubicBezTo>
                    <a:pt x="2574285" y="0"/>
                    <a:pt x="2655702" y="81417"/>
                    <a:pt x="2655702" y="181849"/>
                  </a:cubicBezTo>
                  <a:lnTo>
                    <a:pt x="2655702" y="1636638"/>
                  </a:lnTo>
                  <a:cubicBezTo>
                    <a:pt x="2655702" y="1737070"/>
                    <a:pt x="2574285" y="1818487"/>
                    <a:pt x="2473853" y="1818487"/>
                  </a:cubicBezTo>
                  <a:lnTo>
                    <a:pt x="181849" y="1818487"/>
                  </a:lnTo>
                  <a:cubicBezTo>
                    <a:pt x="81417" y="1818487"/>
                    <a:pt x="0" y="1737070"/>
                    <a:pt x="0" y="1636638"/>
                  </a:cubicBezTo>
                  <a:lnTo>
                    <a:pt x="0" y="18184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462" tIns="129462" rIns="129462" bIns="129462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FFFF00"/>
                  </a:solidFill>
                  <a:cs typeface="B Titr" panose="00000700000000000000" pitchFamily="2" charset="-78"/>
                </a:rPr>
                <a:t>5 استان آذربایجان غربی ، اردبیل ، ایلام ، خراسان شمالی و مرکزی فاقد تعهد آموزشی در این گروه هدف بوده اند.</a:t>
              </a:r>
              <a:endParaRPr lang="en-US" sz="2000" b="1" kern="1200" dirty="0">
                <a:solidFill>
                  <a:srgbClr val="FFFF00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85801" y="1686551"/>
              <a:ext cx="5257800" cy="1361449"/>
            </a:xfrm>
            <a:custGeom>
              <a:avLst/>
              <a:gdLst>
                <a:gd name="connsiteX0" fmla="*/ 0 w 3562360"/>
                <a:gd name="connsiteY0" fmla="*/ 116645 h 1166452"/>
                <a:gd name="connsiteX1" fmla="*/ 116645 w 3562360"/>
                <a:gd name="connsiteY1" fmla="*/ 0 h 1166452"/>
                <a:gd name="connsiteX2" fmla="*/ 3445715 w 3562360"/>
                <a:gd name="connsiteY2" fmla="*/ 0 h 1166452"/>
                <a:gd name="connsiteX3" fmla="*/ 3562360 w 3562360"/>
                <a:gd name="connsiteY3" fmla="*/ 116645 h 1166452"/>
                <a:gd name="connsiteX4" fmla="*/ 3562360 w 3562360"/>
                <a:gd name="connsiteY4" fmla="*/ 1049807 h 1166452"/>
                <a:gd name="connsiteX5" fmla="*/ 3445715 w 3562360"/>
                <a:gd name="connsiteY5" fmla="*/ 1166452 h 1166452"/>
                <a:gd name="connsiteX6" fmla="*/ 116645 w 3562360"/>
                <a:gd name="connsiteY6" fmla="*/ 1166452 h 1166452"/>
                <a:gd name="connsiteX7" fmla="*/ 0 w 3562360"/>
                <a:gd name="connsiteY7" fmla="*/ 1049807 h 1166452"/>
                <a:gd name="connsiteX8" fmla="*/ 0 w 3562360"/>
                <a:gd name="connsiteY8" fmla="*/ 116645 h 116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62360" h="1166452">
                  <a:moveTo>
                    <a:pt x="0" y="116645"/>
                  </a:moveTo>
                  <a:cubicBezTo>
                    <a:pt x="0" y="52224"/>
                    <a:pt x="52224" y="0"/>
                    <a:pt x="116645" y="0"/>
                  </a:cubicBezTo>
                  <a:lnTo>
                    <a:pt x="3445715" y="0"/>
                  </a:lnTo>
                  <a:cubicBezTo>
                    <a:pt x="3510136" y="0"/>
                    <a:pt x="3562360" y="52224"/>
                    <a:pt x="3562360" y="116645"/>
                  </a:cubicBezTo>
                  <a:lnTo>
                    <a:pt x="3562360" y="1049807"/>
                  </a:lnTo>
                  <a:cubicBezTo>
                    <a:pt x="3562360" y="1114228"/>
                    <a:pt x="3510136" y="1166452"/>
                    <a:pt x="3445715" y="1166452"/>
                  </a:cubicBezTo>
                  <a:lnTo>
                    <a:pt x="116645" y="1166452"/>
                  </a:lnTo>
                  <a:cubicBezTo>
                    <a:pt x="52224" y="1166452"/>
                    <a:pt x="0" y="1114228"/>
                    <a:pt x="0" y="1049807"/>
                  </a:cubicBezTo>
                  <a:lnTo>
                    <a:pt x="0" y="11664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604" tIns="125604" rIns="125604" bIns="125604" numCol="1" spcCol="1270" anchor="ctr" anchorCtr="0">
              <a:noAutofit/>
            </a:bodyPr>
            <a:lstStyle/>
            <a:p>
              <a:pPr lvl="0" algn="ctr" defTabSz="10668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kern="1200" dirty="0" smtClean="0">
                  <a:solidFill>
                    <a:schemeClr val="accent6">
                      <a:lumMod val="50000"/>
                    </a:schemeClr>
                  </a:solidFill>
                  <a:cs typeface="B Titr" panose="00000700000000000000" pitchFamily="2" charset="-78"/>
                </a:rPr>
                <a:t>میزان تحقق برنامه آموزشی در 26 استان دارای تعهد در 6 ماهه اول سال برابر130 درصد بوده است .</a:t>
              </a:r>
              <a:endParaRPr lang="en-US" b="1" kern="1200" dirty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553200" y="3429000"/>
              <a:ext cx="5029200" cy="2909766"/>
            </a:xfrm>
            <a:custGeom>
              <a:avLst/>
              <a:gdLst>
                <a:gd name="connsiteX0" fmla="*/ 0 w 6533023"/>
                <a:gd name="connsiteY0" fmla="*/ 206321 h 2063212"/>
                <a:gd name="connsiteX1" fmla="*/ 206321 w 6533023"/>
                <a:gd name="connsiteY1" fmla="*/ 0 h 2063212"/>
                <a:gd name="connsiteX2" fmla="*/ 6326702 w 6533023"/>
                <a:gd name="connsiteY2" fmla="*/ 0 h 2063212"/>
                <a:gd name="connsiteX3" fmla="*/ 6533023 w 6533023"/>
                <a:gd name="connsiteY3" fmla="*/ 206321 h 2063212"/>
                <a:gd name="connsiteX4" fmla="*/ 6533023 w 6533023"/>
                <a:gd name="connsiteY4" fmla="*/ 1856891 h 2063212"/>
                <a:gd name="connsiteX5" fmla="*/ 6326702 w 6533023"/>
                <a:gd name="connsiteY5" fmla="*/ 2063212 h 2063212"/>
                <a:gd name="connsiteX6" fmla="*/ 206321 w 6533023"/>
                <a:gd name="connsiteY6" fmla="*/ 2063212 h 2063212"/>
                <a:gd name="connsiteX7" fmla="*/ 0 w 6533023"/>
                <a:gd name="connsiteY7" fmla="*/ 1856891 h 2063212"/>
                <a:gd name="connsiteX8" fmla="*/ 0 w 6533023"/>
                <a:gd name="connsiteY8" fmla="*/ 206321 h 206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3023" h="2063212">
                  <a:moveTo>
                    <a:pt x="0" y="206321"/>
                  </a:moveTo>
                  <a:cubicBezTo>
                    <a:pt x="0" y="92373"/>
                    <a:pt x="92373" y="0"/>
                    <a:pt x="206321" y="0"/>
                  </a:cubicBezTo>
                  <a:lnTo>
                    <a:pt x="6326702" y="0"/>
                  </a:lnTo>
                  <a:cubicBezTo>
                    <a:pt x="6440650" y="0"/>
                    <a:pt x="6533023" y="92373"/>
                    <a:pt x="6533023" y="206321"/>
                  </a:cubicBezTo>
                  <a:lnTo>
                    <a:pt x="6533023" y="1856891"/>
                  </a:lnTo>
                  <a:cubicBezTo>
                    <a:pt x="6533023" y="1970839"/>
                    <a:pt x="6440650" y="2063212"/>
                    <a:pt x="6326702" y="2063212"/>
                  </a:cubicBezTo>
                  <a:lnTo>
                    <a:pt x="206321" y="2063212"/>
                  </a:lnTo>
                  <a:cubicBezTo>
                    <a:pt x="92373" y="2063212"/>
                    <a:pt x="0" y="1970839"/>
                    <a:pt x="0" y="1856891"/>
                  </a:cubicBezTo>
                  <a:lnTo>
                    <a:pt x="0" y="20632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629" tIns="136629" rIns="136629" bIns="136629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B Titr" panose="00000700000000000000" pitchFamily="2" charset="-78"/>
                </a:rPr>
                <a:t>استان کرمان با 447%  تحقق برنامه، عملکرد غیر متعارف در این گروه را به خود اختصاص داده است.</a:t>
              </a:r>
            </a:p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B Titr" panose="00000700000000000000" pitchFamily="2" charset="-78"/>
                </a:rPr>
                <a:t>استان های البرز ، خراسان جنوبی و سیستان و بلوچستان علیرغم داشتن تعهد ، در 6 ماهه اول هیچ عملکردی ثبت نکرده اند. </a:t>
              </a:r>
              <a:endParaRPr lang="en-US" b="1" kern="1200" dirty="0">
                <a:solidFill>
                  <a:schemeClr val="tx1">
                    <a:lumMod val="85000"/>
                    <a:lumOff val="15000"/>
                  </a:schemeClr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05600" y="1636038"/>
              <a:ext cx="4911969" cy="1411962"/>
            </a:xfrm>
            <a:custGeom>
              <a:avLst/>
              <a:gdLst>
                <a:gd name="connsiteX0" fmla="*/ 0 w 2540940"/>
                <a:gd name="connsiteY0" fmla="*/ 95476 h 954762"/>
                <a:gd name="connsiteX1" fmla="*/ 95476 w 2540940"/>
                <a:gd name="connsiteY1" fmla="*/ 0 h 954762"/>
                <a:gd name="connsiteX2" fmla="*/ 2445464 w 2540940"/>
                <a:gd name="connsiteY2" fmla="*/ 0 h 954762"/>
                <a:gd name="connsiteX3" fmla="*/ 2540940 w 2540940"/>
                <a:gd name="connsiteY3" fmla="*/ 95476 h 954762"/>
                <a:gd name="connsiteX4" fmla="*/ 2540940 w 2540940"/>
                <a:gd name="connsiteY4" fmla="*/ 859286 h 954762"/>
                <a:gd name="connsiteX5" fmla="*/ 2445464 w 2540940"/>
                <a:gd name="connsiteY5" fmla="*/ 954762 h 954762"/>
                <a:gd name="connsiteX6" fmla="*/ 95476 w 2540940"/>
                <a:gd name="connsiteY6" fmla="*/ 954762 h 954762"/>
                <a:gd name="connsiteX7" fmla="*/ 0 w 2540940"/>
                <a:gd name="connsiteY7" fmla="*/ 859286 h 954762"/>
                <a:gd name="connsiteX8" fmla="*/ 0 w 2540940"/>
                <a:gd name="connsiteY8" fmla="*/ 95476 h 95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0940" h="954762">
                  <a:moveTo>
                    <a:pt x="0" y="95476"/>
                  </a:moveTo>
                  <a:cubicBezTo>
                    <a:pt x="0" y="42746"/>
                    <a:pt x="42746" y="0"/>
                    <a:pt x="95476" y="0"/>
                  </a:cubicBezTo>
                  <a:lnTo>
                    <a:pt x="2445464" y="0"/>
                  </a:lnTo>
                  <a:cubicBezTo>
                    <a:pt x="2498194" y="0"/>
                    <a:pt x="2540940" y="42746"/>
                    <a:pt x="2540940" y="95476"/>
                  </a:cubicBezTo>
                  <a:lnTo>
                    <a:pt x="2540940" y="859286"/>
                  </a:lnTo>
                  <a:cubicBezTo>
                    <a:pt x="2540940" y="912016"/>
                    <a:pt x="2498194" y="954762"/>
                    <a:pt x="2445464" y="954762"/>
                  </a:cubicBezTo>
                  <a:lnTo>
                    <a:pt x="95476" y="954762"/>
                  </a:lnTo>
                  <a:cubicBezTo>
                    <a:pt x="42746" y="954762"/>
                    <a:pt x="0" y="912016"/>
                    <a:pt x="0" y="859286"/>
                  </a:cubicBezTo>
                  <a:lnTo>
                    <a:pt x="0" y="95476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544" tIns="96544" rIns="96544" bIns="96544" numCol="1" spcCol="1270" anchor="ctr" anchorCtr="0">
              <a:noAutofit/>
            </a:bodyPr>
            <a:lstStyle/>
            <a:p>
              <a:pPr lvl="0" algn="ctr" defTabSz="8001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b="1" kern="1200" dirty="0" smtClean="0">
                  <a:solidFill>
                    <a:srgbClr val="FFC000"/>
                  </a:solidFill>
                  <a:cs typeface="B Titr" panose="00000700000000000000" pitchFamily="2" charset="-78"/>
                </a:rPr>
                <a:t>در شش ماهه نخست در کل کشور1954 نفر در این گروه آموزش مهارتی دیده اند.</a:t>
              </a:r>
              <a:endParaRPr lang="en-US" sz="1800" b="1" kern="1200" dirty="0">
                <a:solidFill>
                  <a:srgbClr val="FFC000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43000" y="1447800"/>
            <a:ext cx="9797163" cy="5029200"/>
            <a:chOff x="1097274" y="2281355"/>
            <a:chExt cx="9797163" cy="4191806"/>
          </a:xfrm>
        </p:grpSpPr>
        <p:sp>
          <p:nvSpPr>
            <p:cNvPr id="9" name="Freeform 8"/>
            <p:cNvSpPr/>
            <p:nvPr/>
          </p:nvSpPr>
          <p:spPr>
            <a:xfrm>
              <a:off x="1097274" y="2281355"/>
              <a:ext cx="9757968" cy="413280"/>
            </a:xfrm>
            <a:custGeom>
              <a:avLst/>
              <a:gdLst>
                <a:gd name="connsiteX0" fmla="*/ 0 w 9757968"/>
                <a:gd name="connsiteY0" fmla="*/ 68881 h 413280"/>
                <a:gd name="connsiteX1" fmla="*/ 68881 w 9757968"/>
                <a:gd name="connsiteY1" fmla="*/ 0 h 413280"/>
                <a:gd name="connsiteX2" fmla="*/ 9689087 w 9757968"/>
                <a:gd name="connsiteY2" fmla="*/ 0 h 413280"/>
                <a:gd name="connsiteX3" fmla="*/ 9757968 w 9757968"/>
                <a:gd name="connsiteY3" fmla="*/ 68881 h 413280"/>
                <a:gd name="connsiteX4" fmla="*/ 9757968 w 9757968"/>
                <a:gd name="connsiteY4" fmla="*/ 344399 h 413280"/>
                <a:gd name="connsiteX5" fmla="*/ 9689087 w 9757968"/>
                <a:gd name="connsiteY5" fmla="*/ 413280 h 413280"/>
                <a:gd name="connsiteX6" fmla="*/ 68881 w 9757968"/>
                <a:gd name="connsiteY6" fmla="*/ 413280 h 413280"/>
                <a:gd name="connsiteX7" fmla="*/ 0 w 9757968"/>
                <a:gd name="connsiteY7" fmla="*/ 344399 h 413280"/>
                <a:gd name="connsiteX8" fmla="*/ 0 w 9757968"/>
                <a:gd name="connsiteY8" fmla="*/ 68881 h 4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7968" h="413280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9689087" y="0"/>
                  </a:lnTo>
                  <a:cubicBezTo>
                    <a:pt x="9727129" y="0"/>
                    <a:pt x="9757968" y="30839"/>
                    <a:pt x="9757968" y="68881"/>
                  </a:cubicBezTo>
                  <a:lnTo>
                    <a:pt x="9757968" y="344399"/>
                  </a:lnTo>
                  <a:cubicBezTo>
                    <a:pt x="9757968" y="382441"/>
                    <a:pt x="9727129" y="413280"/>
                    <a:pt x="9689087" y="413280"/>
                  </a:cubicBezTo>
                  <a:lnTo>
                    <a:pt x="68881" y="413280"/>
                  </a:lnTo>
                  <a:cubicBezTo>
                    <a:pt x="30839" y="413280"/>
                    <a:pt x="0" y="382441"/>
                    <a:pt x="0" y="344399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497" tIns="20175" rIns="310497" bIns="20175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solidFill>
                    <a:srgbClr val="0070C0"/>
                  </a:solidFill>
                  <a:latin typeface="+mj-lt"/>
                  <a:ea typeface="+mj-ea"/>
                  <a:cs typeface="B Nazanin" pitchFamily="2" charset="-78"/>
                </a:rPr>
                <a:t>47% تعهد سالیانه این گروه در شش ماهه اول محقق شده است.</a:t>
              </a:r>
              <a:endParaRPr lang="en-US" sz="2400" b="1" kern="1200" dirty="0">
                <a:solidFill>
                  <a:srgbClr val="0070C0"/>
                </a:solidFill>
                <a:cs typeface="B Nazanin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136469" y="2928674"/>
              <a:ext cx="9757968" cy="529528"/>
            </a:xfrm>
            <a:custGeom>
              <a:avLst/>
              <a:gdLst>
                <a:gd name="connsiteX0" fmla="*/ 0 w 9757968"/>
                <a:gd name="connsiteY0" fmla="*/ 132747 h 796469"/>
                <a:gd name="connsiteX1" fmla="*/ 132747 w 9757968"/>
                <a:gd name="connsiteY1" fmla="*/ 0 h 796469"/>
                <a:gd name="connsiteX2" fmla="*/ 9625221 w 9757968"/>
                <a:gd name="connsiteY2" fmla="*/ 0 h 796469"/>
                <a:gd name="connsiteX3" fmla="*/ 9757968 w 9757968"/>
                <a:gd name="connsiteY3" fmla="*/ 132747 h 796469"/>
                <a:gd name="connsiteX4" fmla="*/ 9757968 w 9757968"/>
                <a:gd name="connsiteY4" fmla="*/ 663722 h 796469"/>
                <a:gd name="connsiteX5" fmla="*/ 9625221 w 9757968"/>
                <a:gd name="connsiteY5" fmla="*/ 796469 h 796469"/>
                <a:gd name="connsiteX6" fmla="*/ 132747 w 9757968"/>
                <a:gd name="connsiteY6" fmla="*/ 796469 h 796469"/>
                <a:gd name="connsiteX7" fmla="*/ 0 w 9757968"/>
                <a:gd name="connsiteY7" fmla="*/ 663722 h 796469"/>
                <a:gd name="connsiteX8" fmla="*/ 0 w 9757968"/>
                <a:gd name="connsiteY8" fmla="*/ 132747 h 79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7968" h="796469">
                  <a:moveTo>
                    <a:pt x="0" y="132747"/>
                  </a:moveTo>
                  <a:cubicBezTo>
                    <a:pt x="0" y="59433"/>
                    <a:pt x="59433" y="0"/>
                    <a:pt x="132747" y="0"/>
                  </a:cubicBezTo>
                  <a:lnTo>
                    <a:pt x="9625221" y="0"/>
                  </a:lnTo>
                  <a:cubicBezTo>
                    <a:pt x="9698535" y="0"/>
                    <a:pt x="9757968" y="59433"/>
                    <a:pt x="9757968" y="132747"/>
                  </a:cubicBezTo>
                  <a:lnTo>
                    <a:pt x="9757968" y="663722"/>
                  </a:lnTo>
                  <a:cubicBezTo>
                    <a:pt x="9757968" y="737036"/>
                    <a:pt x="9698535" y="796469"/>
                    <a:pt x="9625221" y="796469"/>
                  </a:cubicBezTo>
                  <a:lnTo>
                    <a:pt x="132747" y="796469"/>
                  </a:lnTo>
                  <a:cubicBezTo>
                    <a:pt x="59433" y="796469"/>
                    <a:pt x="0" y="737036"/>
                    <a:pt x="0" y="663722"/>
                  </a:cubicBezTo>
                  <a:lnTo>
                    <a:pt x="0" y="1327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9202" tIns="38880" rIns="329202" bIns="38880" numCol="1" spcCol="1270" anchor="ctr" anchorCtr="0">
              <a:noAutofit/>
            </a:bodyPr>
            <a:lstStyle/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  <a:ea typeface="+mj-ea"/>
                  <a:cs typeface="B Nazanin" pitchFamily="2" charset="-78"/>
                </a:rPr>
                <a:t>20 استان تعهدات 6 ماهه خود را به بطور کامل به انجام رسانده اند.</a:t>
              </a:r>
              <a:endParaRPr lang="en-US" sz="2000" b="1" kern="12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36469" y="3709929"/>
              <a:ext cx="9757968" cy="413280"/>
            </a:xfrm>
            <a:custGeom>
              <a:avLst/>
              <a:gdLst>
                <a:gd name="connsiteX0" fmla="*/ 0 w 9757968"/>
                <a:gd name="connsiteY0" fmla="*/ 68881 h 413280"/>
                <a:gd name="connsiteX1" fmla="*/ 68881 w 9757968"/>
                <a:gd name="connsiteY1" fmla="*/ 0 h 413280"/>
                <a:gd name="connsiteX2" fmla="*/ 9689087 w 9757968"/>
                <a:gd name="connsiteY2" fmla="*/ 0 h 413280"/>
                <a:gd name="connsiteX3" fmla="*/ 9757968 w 9757968"/>
                <a:gd name="connsiteY3" fmla="*/ 68881 h 413280"/>
                <a:gd name="connsiteX4" fmla="*/ 9757968 w 9757968"/>
                <a:gd name="connsiteY4" fmla="*/ 344399 h 413280"/>
                <a:gd name="connsiteX5" fmla="*/ 9689087 w 9757968"/>
                <a:gd name="connsiteY5" fmla="*/ 413280 h 413280"/>
                <a:gd name="connsiteX6" fmla="*/ 68881 w 9757968"/>
                <a:gd name="connsiteY6" fmla="*/ 413280 h 413280"/>
                <a:gd name="connsiteX7" fmla="*/ 0 w 9757968"/>
                <a:gd name="connsiteY7" fmla="*/ 344399 h 413280"/>
                <a:gd name="connsiteX8" fmla="*/ 0 w 9757968"/>
                <a:gd name="connsiteY8" fmla="*/ 68881 h 4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7968" h="413280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9689087" y="0"/>
                  </a:lnTo>
                  <a:cubicBezTo>
                    <a:pt x="9727129" y="0"/>
                    <a:pt x="9757968" y="30839"/>
                    <a:pt x="9757968" y="68881"/>
                  </a:cubicBezTo>
                  <a:lnTo>
                    <a:pt x="9757968" y="344399"/>
                  </a:lnTo>
                  <a:cubicBezTo>
                    <a:pt x="9757968" y="382441"/>
                    <a:pt x="9727129" y="413280"/>
                    <a:pt x="9689087" y="413280"/>
                  </a:cubicBezTo>
                  <a:lnTo>
                    <a:pt x="68881" y="413280"/>
                  </a:lnTo>
                  <a:cubicBezTo>
                    <a:pt x="30839" y="413280"/>
                    <a:pt x="0" y="382441"/>
                    <a:pt x="0" y="344399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497" tIns="20175" rIns="310497" bIns="20175" numCol="1" spcCol="1270" anchor="ctr" anchorCtr="0">
              <a:noAutofit/>
            </a:bodyPr>
            <a:lstStyle/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002060"/>
                  </a:solidFill>
                  <a:latin typeface="+mj-lt"/>
                  <a:ea typeface="+mj-ea"/>
                  <a:cs typeface="B Nazanin" pitchFamily="2" charset="-78"/>
                </a:rPr>
                <a:t>استان اصفهان کمترین میزان تحقق برنامه 6 ماهه را (71 درصد) نسبت به سایر استانها داشته است. </a:t>
              </a:r>
              <a:endParaRPr lang="en-US" sz="2000" b="1" kern="1200" dirty="0">
                <a:solidFill>
                  <a:srgbClr val="002060"/>
                </a:solidFill>
                <a:cs typeface="B Nazanin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36469" y="4323696"/>
              <a:ext cx="9757968" cy="625172"/>
            </a:xfrm>
            <a:custGeom>
              <a:avLst/>
              <a:gdLst>
                <a:gd name="connsiteX0" fmla="*/ 0 w 9757968"/>
                <a:gd name="connsiteY0" fmla="*/ 104197 h 625172"/>
                <a:gd name="connsiteX1" fmla="*/ 104197 w 9757968"/>
                <a:gd name="connsiteY1" fmla="*/ 0 h 625172"/>
                <a:gd name="connsiteX2" fmla="*/ 9653771 w 9757968"/>
                <a:gd name="connsiteY2" fmla="*/ 0 h 625172"/>
                <a:gd name="connsiteX3" fmla="*/ 9757968 w 9757968"/>
                <a:gd name="connsiteY3" fmla="*/ 104197 h 625172"/>
                <a:gd name="connsiteX4" fmla="*/ 9757968 w 9757968"/>
                <a:gd name="connsiteY4" fmla="*/ 520975 h 625172"/>
                <a:gd name="connsiteX5" fmla="*/ 9653771 w 9757968"/>
                <a:gd name="connsiteY5" fmla="*/ 625172 h 625172"/>
                <a:gd name="connsiteX6" fmla="*/ 104197 w 9757968"/>
                <a:gd name="connsiteY6" fmla="*/ 625172 h 625172"/>
                <a:gd name="connsiteX7" fmla="*/ 0 w 9757968"/>
                <a:gd name="connsiteY7" fmla="*/ 520975 h 625172"/>
                <a:gd name="connsiteX8" fmla="*/ 0 w 9757968"/>
                <a:gd name="connsiteY8" fmla="*/ 104197 h 62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7968" h="625172">
                  <a:moveTo>
                    <a:pt x="0" y="104197"/>
                  </a:moveTo>
                  <a:cubicBezTo>
                    <a:pt x="0" y="46651"/>
                    <a:pt x="46651" y="0"/>
                    <a:pt x="104197" y="0"/>
                  </a:cubicBezTo>
                  <a:lnTo>
                    <a:pt x="9653771" y="0"/>
                  </a:lnTo>
                  <a:cubicBezTo>
                    <a:pt x="9711317" y="0"/>
                    <a:pt x="9757968" y="46651"/>
                    <a:pt x="9757968" y="104197"/>
                  </a:cubicBezTo>
                  <a:lnTo>
                    <a:pt x="9757968" y="520975"/>
                  </a:lnTo>
                  <a:cubicBezTo>
                    <a:pt x="9757968" y="578521"/>
                    <a:pt x="9711317" y="625172"/>
                    <a:pt x="9653771" y="625172"/>
                  </a:cubicBezTo>
                  <a:lnTo>
                    <a:pt x="104197" y="625172"/>
                  </a:lnTo>
                  <a:cubicBezTo>
                    <a:pt x="46651" y="625172"/>
                    <a:pt x="0" y="578521"/>
                    <a:pt x="0" y="520975"/>
                  </a:cubicBezTo>
                  <a:lnTo>
                    <a:pt x="0" y="104197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0840" tIns="30518" rIns="320840" bIns="30518" numCol="1" spcCol="1270" anchor="ctr" anchorCtr="0">
              <a:noAutofit/>
            </a:bodyPr>
            <a:lstStyle/>
            <a:p>
              <a:pPr lvl="0" algn="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b="1" kern="1200" dirty="0" smtClean="0">
                  <a:solidFill>
                    <a:srgbClr val="002060"/>
                  </a:solidFill>
                  <a:cs typeface="B Nazanin" pitchFamily="2" charset="-78"/>
                </a:rPr>
                <a:t>استان اصفهان با آموزش 10462 نفر بیشترین و استان قم با آموزش 1606 نفر کمترین میزان کارآموز را داشته اند.</a:t>
              </a:r>
              <a:endParaRPr lang="en-US" sz="1800" b="1" kern="1200" dirty="0">
                <a:solidFill>
                  <a:srgbClr val="002060"/>
                </a:solidFill>
                <a:cs typeface="B Nazanin" pitchFamily="2" charset="-78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36469" y="5075892"/>
              <a:ext cx="9757968" cy="815708"/>
            </a:xfrm>
            <a:custGeom>
              <a:avLst/>
              <a:gdLst>
                <a:gd name="connsiteX0" fmla="*/ 0 w 9757968"/>
                <a:gd name="connsiteY0" fmla="*/ 68881 h 413280"/>
                <a:gd name="connsiteX1" fmla="*/ 68881 w 9757968"/>
                <a:gd name="connsiteY1" fmla="*/ 0 h 413280"/>
                <a:gd name="connsiteX2" fmla="*/ 9689087 w 9757968"/>
                <a:gd name="connsiteY2" fmla="*/ 0 h 413280"/>
                <a:gd name="connsiteX3" fmla="*/ 9757968 w 9757968"/>
                <a:gd name="connsiteY3" fmla="*/ 68881 h 413280"/>
                <a:gd name="connsiteX4" fmla="*/ 9757968 w 9757968"/>
                <a:gd name="connsiteY4" fmla="*/ 344399 h 413280"/>
                <a:gd name="connsiteX5" fmla="*/ 9689087 w 9757968"/>
                <a:gd name="connsiteY5" fmla="*/ 413280 h 413280"/>
                <a:gd name="connsiteX6" fmla="*/ 68881 w 9757968"/>
                <a:gd name="connsiteY6" fmla="*/ 413280 h 413280"/>
                <a:gd name="connsiteX7" fmla="*/ 0 w 9757968"/>
                <a:gd name="connsiteY7" fmla="*/ 344399 h 413280"/>
                <a:gd name="connsiteX8" fmla="*/ 0 w 9757968"/>
                <a:gd name="connsiteY8" fmla="*/ 68881 h 4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7968" h="413280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9689087" y="0"/>
                  </a:lnTo>
                  <a:cubicBezTo>
                    <a:pt x="9727129" y="0"/>
                    <a:pt x="9757968" y="30839"/>
                    <a:pt x="9757968" y="68881"/>
                  </a:cubicBezTo>
                  <a:lnTo>
                    <a:pt x="9757968" y="344399"/>
                  </a:lnTo>
                  <a:cubicBezTo>
                    <a:pt x="9757968" y="382441"/>
                    <a:pt x="9727129" y="413280"/>
                    <a:pt x="9689087" y="413280"/>
                  </a:cubicBezTo>
                  <a:lnTo>
                    <a:pt x="68881" y="413280"/>
                  </a:lnTo>
                  <a:cubicBezTo>
                    <a:pt x="30839" y="413280"/>
                    <a:pt x="0" y="382441"/>
                    <a:pt x="0" y="344399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497" tIns="20175" rIns="310497" bIns="20175" numCol="1" spcCol="1270" anchor="ctr" anchorCtr="0">
              <a:noAutofit/>
            </a:bodyPr>
            <a:lstStyle/>
            <a:p>
              <a:pPr lvl="0" algn="r" defTabSz="889000" rtl="1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rgbClr val="002060"/>
                  </a:solidFill>
                  <a:cs typeface="B Nazanin" pitchFamily="2" charset="-78"/>
                </a:rPr>
                <a:t>میانگین تعداد کارآموزان در یک دوره 7 نفر است . از آنجائی که بیشترین متقاضیان آموزش این گروه در مراکز ثابت و شعب شهری آموزش می بینند این میانگین غیر متعارف بوده و بایستی پیگیری شود.</a:t>
              </a:r>
              <a:endParaRPr lang="en-US" sz="2000" b="1" kern="1200" dirty="0">
                <a:solidFill>
                  <a:srgbClr val="002060"/>
                </a:solidFill>
                <a:cs typeface="B Nazanin" pitchFamily="2" charset="-78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136469" y="6059881"/>
              <a:ext cx="9757968" cy="413280"/>
            </a:xfrm>
            <a:custGeom>
              <a:avLst/>
              <a:gdLst>
                <a:gd name="connsiteX0" fmla="*/ 0 w 9757968"/>
                <a:gd name="connsiteY0" fmla="*/ 68881 h 413280"/>
                <a:gd name="connsiteX1" fmla="*/ 68881 w 9757968"/>
                <a:gd name="connsiteY1" fmla="*/ 0 h 413280"/>
                <a:gd name="connsiteX2" fmla="*/ 9689087 w 9757968"/>
                <a:gd name="connsiteY2" fmla="*/ 0 h 413280"/>
                <a:gd name="connsiteX3" fmla="*/ 9757968 w 9757968"/>
                <a:gd name="connsiteY3" fmla="*/ 68881 h 413280"/>
                <a:gd name="connsiteX4" fmla="*/ 9757968 w 9757968"/>
                <a:gd name="connsiteY4" fmla="*/ 344399 h 413280"/>
                <a:gd name="connsiteX5" fmla="*/ 9689087 w 9757968"/>
                <a:gd name="connsiteY5" fmla="*/ 413280 h 413280"/>
                <a:gd name="connsiteX6" fmla="*/ 68881 w 9757968"/>
                <a:gd name="connsiteY6" fmla="*/ 413280 h 413280"/>
                <a:gd name="connsiteX7" fmla="*/ 0 w 9757968"/>
                <a:gd name="connsiteY7" fmla="*/ 344399 h 413280"/>
                <a:gd name="connsiteX8" fmla="*/ 0 w 9757968"/>
                <a:gd name="connsiteY8" fmla="*/ 68881 h 4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7968" h="413280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9689087" y="0"/>
                  </a:lnTo>
                  <a:cubicBezTo>
                    <a:pt x="9727129" y="0"/>
                    <a:pt x="9757968" y="30839"/>
                    <a:pt x="9757968" y="68881"/>
                  </a:cubicBezTo>
                  <a:lnTo>
                    <a:pt x="9757968" y="344399"/>
                  </a:lnTo>
                  <a:cubicBezTo>
                    <a:pt x="9757968" y="382441"/>
                    <a:pt x="9727129" y="413280"/>
                    <a:pt x="9689087" y="413280"/>
                  </a:cubicBezTo>
                  <a:lnTo>
                    <a:pt x="68881" y="413280"/>
                  </a:lnTo>
                  <a:cubicBezTo>
                    <a:pt x="30839" y="413280"/>
                    <a:pt x="0" y="382441"/>
                    <a:pt x="0" y="344399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497" tIns="20175" rIns="310497" bIns="20175" numCol="1" spcCol="1270" anchor="ctr" anchorCtr="0">
              <a:noAutofit/>
            </a:bodyPr>
            <a:lstStyle/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chemeClr val="accent4">
                      <a:lumMod val="75000"/>
                    </a:schemeClr>
                  </a:solidFill>
                  <a:cs typeface="B Nazanin" pitchFamily="2" charset="-78"/>
                </a:rPr>
                <a:t>میانگین ساعت آموزشی هر کارآموز در این گروه هدف 183 ساعت می باشد. </a:t>
              </a:r>
              <a:endParaRPr lang="en-US" sz="2000" b="1" kern="1200" dirty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endParaRPr>
            </a:p>
          </p:txBody>
        </p:sp>
      </p:grpSp>
      <p:sp>
        <p:nvSpPr>
          <p:cNvPr id="6" name="Frame 5"/>
          <p:cNvSpPr/>
          <p:nvPr/>
        </p:nvSpPr>
        <p:spPr>
          <a:xfrm>
            <a:off x="1981200" y="228600"/>
            <a:ext cx="8153400" cy="1128713"/>
          </a:xfrm>
          <a:prstGeom prst="fram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سایر متقاضیان مهارت آموزی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06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38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8600" y="381000"/>
            <a:ext cx="11734800" cy="6019800"/>
            <a:chOff x="228600" y="381000"/>
            <a:chExt cx="11734800" cy="6019800"/>
          </a:xfrm>
        </p:grpSpPr>
        <p:sp>
          <p:nvSpPr>
            <p:cNvPr id="11" name="Oval 10"/>
            <p:cNvSpPr/>
            <p:nvPr/>
          </p:nvSpPr>
          <p:spPr>
            <a:xfrm>
              <a:off x="2057400" y="381000"/>
              <a:ext cx="8000999" cy="121920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800" b="1" dirty="0">
                  <a:cs typeface="B Titr" panose="00000700000000000000" pitchFamily="2" charset="-78"/>
                </a:rPr>
                <a:t>مشمولین بیمه بیکاری</a:t>
              </a:r>
              <a:endParaRPr lang="en-US" sz="4800" b="1" dirty="0">
                <a:cs typeface="B Titr" panose="00000700000000000000" pitchFamily="2" charset="-78"/>
              </a:endParaRPr>
            </a:p>
          </p:txBody>
        </p:sp>
        <p:sp>
          <p:nvSpPr>
            <p:cNvPr id="13" name="Vertical Scroll 12"/>
            <p:cNvSpPr/>
            <p:nvPr/>
          </p:nvSpPr>
          <p:spPr>
            <a:xfrm>
              <a:off x="228600" y="1974012"/>
              <a:ext cx="4102993" cy="4426788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a-IR" sz="2400" b="1" dirty="0">
                  <a:solidFill>
                    <a:srgbClr val="FFC000"/>
                  </a:solidFill>
                  <a:cs typeface="B Titr" panose="00000700000000000000" pitchFamily="2" charset="-78"/>
                </a:rPr>
                <a:t>5 استان ایلام ، خراسان جنوبی ، زنجان ، سمنان و قم علیرغم داشتن تعهد آموزشی ، فاقد عملکرد در 6 ماهه اول سال بوده اند.</a:t>
              </a:r>
              <a:endParaRPr lang="en-US" sz="2400" dirty="0">
                <a:solidFill>
                  <a:srgbClr val="FFC000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4" name="Vertical Scroll 13"/>
            <p:cNvSpPr/>
            <p:nvPr/>
          </p:nvSpPr>
          <p:spPr>
            <a:xfrm>
              <a:off x="8001000" y="2035175"/>
              <a:ext cx="3962400" cy="4321174"/>
            </a:xfrm>
            <a:prstGeom prst="verticalScroll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066800">
                <a:lnSpc>
                  <a:spcPct val="2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dirty="0">
                  <a:solidFill>
                    <a:schemeClr val="accent2">
                      <a:lumMod val="75000"/>
                    </a:schemeClr>
                  </a:solidFill>
                  <a:cs typeface="B Titr" panose="00000700000000000000" pitchFamily="2" charset="-78"/>
                </a:rPr>
                <a:t>سرجمع کشوری برنامه 6 ماهه در این گروه هدف تحقق یافته است .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5" name="Vertical Scroll 14"/>
            <p:cNvSpPr/>
            <p:nvPr/>
          </p:nvSpPr>
          <p:spPr>
            <a:xfrm>
              <a:off x="3962400" y="2035174"/>
              <a:ext cx="4394200" cy="4321175"/>
            </a:xfrm>
            <a:prstGeom prst="verticalScroll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r>
                <a:rPr lang="fa-IR" sz="2000" b="1" dirty="0">
                  <a:solidFill>
                    <a:srgbClr val="7030A0"/>
                  </a:solidFill>
                  <a:cs typeface="B Titr" panose="00000700000000000000" pitchFamily="2" charset="-78"/>
                </a:rPr>
                <a:t>استان های : چهارمحال و بختیاری(4876 درصد) ، اردبیل (538 درصد) ، سیستان و بلوچستان (479 درصد) و کرمان (604 درصد) تحقق برنامه شش ماهه غیرمتعارفی داشته اند.</a:t>
              </a:r>
              <a:endParaRPr lang="en-US" sz="2000" dirty="0">
                <a:solidFill>
                  <a:srgbClr val="FFC000"/>
                </a:solidFill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8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1163"/>
            <a:ext cx="2844800" cy="365125"/>
          </a:xfrm>
        </p:spPr>
        <p:txBody>
          <a:bodyPr/>
          <a:lstStyle/>
          <a:p>
            <a:pPr algn="ctr"/>
            <a:fld id="{D1767960-EDE3-4E8F-A3FB-D4F4A5741C60}" type="slidenum">
              <a:rPr lang="en-US" smtClean="0"/>
              <a:pPr algn="ctr"/>
              <a:t>39</a:t>
            </a:fld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 rot="16200000">
            <a:off x="4724400" y="0"/>
            <a:ext cx="2590800" cy="274320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معتادین بهبود یافته</a:t>
            </a:r>
            <a:endParaRPr lang="en-US" sz="20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4" name="Left Arrow Callout 13"/>
          <p:cNvSpPr/>
          <p:nvPr/>
        </p:nvSpPr>
        <p:spPr>
          <a:xfrm>
            <a:off x="6781800" y="685800"/>
            <a:ext cx="4267200" cy="2743200"/>
          </a:xfrm>
          <a:prstGeom prst="left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44600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>
                <a:solidFill>
                  <a:srgbClr val="FFFF00"/>
                </a:solidFill>
                <a:cs typeface="B Titr" panose="00000700000000000000" pitchFamily="2" charset="-78"/>
              </a:rPr>
              <a:t>در این گروه در 6 ماهه ابتدای سال ، 11095 نفر آموزش دیده اند.</a:t>
            </a:r>
            <a:endParaRPr lang="en-US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5" name="Right Arrow Callout 14"/>
          <p:cNvSpPr/>
          <p:nvPr/>
        </p:nvSpPr>
        <p:spPr>
          <a:xfrm>
            <a:off x="1066800" y="685800"/>
            <a:ext cx="4191000" cy="2743200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38% تعهد سال و 85% تعهد شش ماهه محق گردیده است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6" name="Up Arrow Callout 15"/>
          <p:cNvSpPr/>
          <p:nvPr/>
        </p:nvSpPr>
        <p:spPr>
          <a:xfrm>
            <a:off x="4572000" y="2702442"/>
            <a:ext cx="2971800" cy="2285999"/>
          </a:xfrm>
          <a:prstGeom prst="upArrowCallout">
            <a:avLst/>
          </a:prstGeom>
          <a:solidFill>
            <a:srgbClr val="F4B5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>
                <a:solidFill>
                  <a:srgbClr val="7030A0"/>
                </a:solidFill>
                <a:cs typeface="B Titr" panose="00000700000000000000" pitchFamily="2" charset="-78"/>
              </a:rPr>
              <a:t>10 استان تعهدات 6 ماهه خود را به طور کامل انجام رسانده اند. </a:t>
            </a:r>
            <a:endParaRPr lang="en-US" b="1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04800" y="3540642"/>
            <a:ext cx="4267200" cy="3164958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446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استان فارس با 962 نفر و اردبیل با 34 نفر بیشترین و کمترین کارآموزان این گروه را شامل شده اند.</a:t>
            </a:r>
            <a:endParaRPr lang="en-US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7543800" y="3556426"/>
            <a:ext cx="4343400" cy="3149174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استان های </a:t>
            </a:r>
            <a:r>
              <a:rPr lang="fa-IR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اردبیل </a:t>
            </a:r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25 % و سمنان 20% کمترین میزان تحقق برنامه 6 ماهه را </a:t>
            </a:r>
            <a:r>
              <a:rPr lang="fa-IR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/>
            </a:r>
            <a:br>
              <a:rPr lang="fa-IR" b="1" dirty="0" smtClean="0">
                <a:solidFill>
                  <a:srgbClr val="FFFF00"/>
                </a:solidFill>
                <a:cs typeface="B Titr" panose="00000700000000000000" pitchFamily="2" charset="-78"/>
              </a:rPr>
            </a:br>
            <a:r>
              <a:rPr lang="fa-IR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داشته </a:t>
            </a:r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اند.</a:t>
            </a:r>
            <a:endParaRPr lang="en-US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66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3888" y="485722"/>
            <a:ext cx="10972800" cy="1101598"/>
          </a:xfrm>
        </p:spPr>
        <p:txBody>
          <a:bodyPr>
            <a:noAutofit/>
          </a:bodyPr>
          <a:lstStyle/>
          <a:p>
            <a:r>
              <a:rPr lang="fa-IR" sz="3800" dirty="0" smtClean="0">
                <a:solidFill>
                  <a:srgbClr val="C96009"/>
                </a:solidFill>
                <a:cs typeface="B Titr" panose="00000700000000000000" pitchFamily="2" charset="-78"/>
              </a:rPr>
              <a:t>نکاتی چند در ارتباط با تکالیف و برنامه های </a:t>
            </a:r>
            <a:br>
              <a:rPr lang="fa-IR" sz="3800" dirty="0" smtClean="0">
                <a:solidFill>
                  <a:srgbClr val="C96009"/>
                </a:solidFill>
                <a:cs typeface="B Titr" panose="00000700000000000000" pitchFamily="2" charset="-78"/>
              </a:rPr>
            </a:br>
            <a:r>
              <a:rPr lang="fa-IR" sz="3800" dirty="0" smtClean="0">
                <a:solidFill>
                  <a:srgbClr val="C96009"/>
                </a:solidFill>
                <a:cs typeface="B Titr" panose="00000700000000000000" pitchFamily="2" charset="-78"/>
              </a:rPr>
              <a:t>سال 1403 سازمان</a:t>
            </a:r>
            <a:endParaRPr lang="en-US" sz="3800" dirty="0">
              <a:solidFill>
                <a:srgbClr val="C96009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Box 7">
            <a:hlinkClick r:id="" action="ppaction://noaction"/>
          </p:cNvPr>
          <p:cNvSpPr txBox="1"/>
          <p:nvPr/>
        </p:nvSpPr>
        <p:spPr>
          <a:xfrm>
            <a:off x="1991323" y="2070561"/>
            <a:ext cx="8459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برمبنای اطلاعات سند برنامه سازمان مقرر شده بود که در شش ماه نخست سال </a:t>
            </a:r>
            <a:r>
              <a:rPr kumimoji="0" lang="fa-I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A0000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45% برنامه های آموزشی</a:t>
            </a:r>
            <a:r>
              <a:rPr kumimoji="0" lang="fa-I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 و </a:t>
            </a:r>
            <a:r>
              <a:rPr kumimoji="0" lang="fa-I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50 درصد</a:t>
            </a:r>
            <a:r>
              <a:rPr kumimoji="0" lang="fa-IR" sz="2300" b="1" i="0" u="none" strike="noStrike" kern="1200" cap="none" spc="0" normalizeH="0" noProof="0" dirty="0" smtClean="0">
                <a:ln>
                  <a:noFill/>
                </a:ln>
                <a:solidFill>
                  <a:srgbClr val="007033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 برنامه های اجرایی </a:t>
            </a:r>
            <a:r>
              <a:rPr kumimoji="0" lang="fa-IR" sz="2300" b="1" i="0" u="none" strike="noStrike" kern="1200" cap="none" spc="0" normalizeH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محقق گردند.</a:t>
            </a:r>
            <a:r>
              <a:rPr kumimoji="0" lang="fa-I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 </a:t>
            </a:r>
            <a:endParaRPr kumimoji="0" lang="fa-IR" sz="2300" b="1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Calibri"/>
              <a:ea typeface="+mn-ea"/>
              <a:cs typeface="B Nazanin" pitchFamily="2" charset="-78"/>
            </a:endParaRPr>
          </a:p>
        </p:txBody>
      </p:sp>
      <p:sp>
        <p:nvSpPr>
          <p:cNvPr id="9" name="TextBox 8">
            <a:hlinkClick r:id="" action="ppaction://noaction"/>
          </p:cNvPr>
          <p:cNvSpPr txBox="1"/>
          <p:nvPr/>
        </p:nvSpPr>
        <p:spPr>
          <a:xfrm>
            <a:off x="1371600" y="3341638"/>
            <a:ext cx="915528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B Nazanin" pitchFamily="2" charset="-78"/>
              </a:rPr>
              <a:t>در سند برنامه سازمان راهبردها ، سیاست ها و برنامه های کلان سازمان در سال 1403 آورده شده است. بر این مبنا ادارات کل ستادی و استانی با 4 راهبرد،13 سیاست و 30 برنامه کلان تکلیف اجرای برنامه های اعلام شده را در دستور کار داشته اند.</a:t>
            </a:r>
            <a:endParaRPr kumimoji="0" lang="fa-IR" sz="23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B Nazanin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45288" y="609600"/>
            <a:ext cx="2559888" cy="6172200"/>
            <a:chOff x="-333502" y="997462"/>
            <a:chExt cx="2559888" cy="578624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286" y="997462"/>
              <a:ext cx="1562100" cy="15621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4366" y="1748196"/>
              <a:ext cx="1562100" cy="15621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0093" y="2986994"/>
              <a:ext cx="1562100" cy="15621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3502" y="4251079"/>
              <a:ext cx="1562100" cy="15621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956" y="5221609"/>
              <a:ext cx="1562100" cy="156210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9525000" y="423105"/>
            <a:ext cx="2740366" cy="6282495"/>
            <a:chOff x="9559691" y="1168785"/>
            <a:chExt cx="2740366" cy="628249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691" y="1168785"/>
              <a:ext cx="1562100" cy="15621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5340" y="2144267"/>
              <a:ext cx="1562100" cy="15621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98761" y="3324506"/>
              <a:ext cx="1701296" cy="15621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9232" y="4627066"/>
              <a:ext cx="1562100" cy="15621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6337" y="5889180"/>
              <a:ext cx="1562100" cy="1562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457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71600"/>
            <a:ext cx="8458200" cy="1143000"/>
          </a:xfrm>
        </p:spPr>
        <p:txBody>
          <a:bodyPr>
            <a:normAutofit/>
          </a:bodyPr>
          <a:lstStyle/>
          <a:p>
            <a:endParaRPr lang="en-US" sz="3200" b="1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10210800" cy="6111876"/>
          </a:xfrm>
        </p:spPr>
      </p:pic>
    </p:spTree>
    <p:extLst>
      <p:ext uri="{BB962C8B-B14F-4D97-AF65-F5344CB8AC3E}">
        <p14:creationId xmlns:p14="http://schemas.microsoft.com/office/powerpoint/2010/main" val="32896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برنامه اجرایی- آموزشی دفتر راهبری اجرای آموزش در سال 1403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914400" y="1524000"/>
            <a:ext cx="10515600" cy="1371600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>
              <a:lnSpc>
                <a:spcPct val="150000"/>
              </a:lnSpc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سند برنامه سازمان مسئولیت راهبری، پایش و نظارت بر اجرای 11 برنامه در حوزه معاونت آموزش در ادارات کل استان ها به عهده دفتر راهبری اجرای آموزش نهاده شده است.  </a:t>
            </a:r>
            <a:endParaRPr lang="en-US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Wave 7"/>
          <p:cNvSpPr/>
          <p:nvPr/>
        </p:nvSpPr>
        <p:spPr>
          <a:xfrm>
            <a:off x="914400" y="3048000"/>
            <a:ext cx="10515600" cy="1371600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>
              <a:lnSpc>
                <a:spcPct val="150000"/>
              </a:lnSpc>
            </a:pPr>
            <a:r>
              <a:rPr lang="fa-IR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از 11 عنوان برنامه تعریف شده 2 عنوان در شش ماهه نخست سال تکلیف معینی نداشته و حجم </a:t>
            </a: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کلیاین دو  برنامه در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پایان سال مورد ارزیابی قرار داده خواهد شد. </a:t>
            </a:r>
            <a:endParaRPr lang="en-US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" name="Wave 8"/>
          <p:cNvSpPr/>
          <p:nvPr/>
        </p:nvSpPr>
        <p:spPr>
          <a:xfrm>
            <a:off x="914400" y="4572000"/>
            <a:ext cx="10515600" cy="1371600"/>
          </a:xfrm>
          <a:prstGeom prst="wave">
            <a:avLst/>
          </a:prstGeom>
          <a:solidFill>
            <a:srgbClr val="E8FD6D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cs typeface="B Nazanin" panose="00000400000000000000" pitchFamily="2" charset="-78"/>
              </a:rPr>
              <a:t>هر یک از برنامه ها دارای ضریب وزنی تعریف شده است و استان ها بر اساس همین ضرایب امتیاز دهی و رتبه بندی شده اند .</a:t>
            </a:r>
            <a:endParaRPr lang="en-US" b="1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710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600" b="1" dirty="0" smtClean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برنامه راهبری پایش و نظارت بر </a:t>
            </a:r>
            <a:r>
              <a:rPr lang="fa-IR" sz="2600" b="1" dirty="0" smtClean="0">
                <a:solidFill>
                  <a:srgbClr val="7030A0"/>
                </a:solidFill>
                <a:cs typeface="B Titr" panose="00000700000000000000" pitchFamily="2" charset="-78"/>
              </a:rPr>
              <a:t>اجرای آموزش های مهارتی </a:t>
            </a:r>
            <a:r>
              <a:rPr lang="fa-IR" sz="2600" b="1" dirty="0" smtClean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در 15 گروه هدف سازمان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228600" y="1219200"/>
            <a:ext cx="11658600" cy="1828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b="1" dirty="0">
                <a:cs typeface="B Titr" panose="00000700000000000000" pitchFamily="2" charset="-78"/>
              </a:rPr>
              <a:t>میزان تحقق مورد انتظار این برنامه در شش ماه نخست، 45% برنامه سال بوده و ضریب وزنی آن در نیمه سال معادل 48 </a:t>
            </a:r>
            <a:r>
              <a:rPr lang="fa-IR" b="1" dirty="0" smtClean="0">
                <a:cs typeface="B Titr" panose="00000700000000000000" pitchFamily="2" charset="-78"/>
              </a:rPr>
              <a:t>امتیاز از 100 امتیازتعیین شده </a:t>
            </a:r>
            <a:r>
              <a:rPr lang="fa-IR" b="1" dirty="0">
                <a:cs typeface="B Titr" panose="00000700000000000000" pitchFamily="2" charset="-78"/>
              </a:rPr>
              <a:t>است . 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28600" y="3048000"/>
            <a:ext cx="11658600" cy="1828800"/>
          </a:xfrm>
          <a:prstGeom prst="leftArrow">
            <a:avLst/>
          </a:prstGeom>
          <a:solidFill>
            <a:srgbClr val="8CD373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r" rtl="1">
              <a:buFont typeface="Wingdings" panose="05000000000000000000" pitchFamily="2" charset="2"/>
              <a:buChar char="ü"/>
            </a:pPr>
            <a:r>
              <a:rPr lang="fa-IR" b="1" dirty="0">
                <a:cs typeface="B Titr" panose="00000700000000000000" pitchFamily="2" charset="-78"/>
              </a:rPr>
              <a:t>112 درصد برنامه پیش بینی شده شش ماهه نخست سال در سطح کشور محقق شده است.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66700" y="4892676"/>
            <a:ext cx="11658600" cy="1828800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b="1" dirty="0">
                <a:cs typeface="B Titr" panose="00000700000000000000" pitchFamily="2" charset="-78"/>
              </a:rPr>
              <a:t>دامنه عملکرد 80 تا 120 درصدی تعهدات شش ماهه استان ها از دیدگاه دفتر راهبری مطلوب قلمداد شده و استان های دارای عملکرد در این محدوده ، حداکثر امتیاز را دریافت نموده اند.</a:t>
            </a:r>
            <a:endParaRPr lang="en-US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945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600" b="1" dirty="0" smtClean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برنامه راهبری پایش و نظارت بر </a:t>
            </a:r>
            <a:r>
              <a:rPr lang="fa-IR" sz="2600" b="1" dirty="0" smtClean="0">
                <a:solidFill>
                  <a:srgbClr val="7030A0"/>
                </a:solidFill>
                <a:cs typeface="B Titr" panose="00000700000000000000" pitchFamily="2" charset="-78"/>
              </a:rPr>
              <a:t>اجرای آموزش های مهارتی </a:t>
            </a:r>
            <a:r>
              <a:rPr lang="fa-IR" sz="2600" b="1" dirty="0" smtClean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در 15 گروه هدف سازمان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304800" y="1219200"/>
            <a:ext cx="11658600" cy="1828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r" rtl="1">
              <a:buFont typeface="Wingdings" panose="05000000000000000000" pitchFamily="2" charset="2"/>
              <a:buChar char="ü"/>
            </a:pPr>
            <a:r>
              <a:rPr lang="fa-IR" b="1" dirty="0">
                <a:cs typeface="B Titr" panose="00000700000000000000" pitchFamily="2" charset="-78"/>
              </a:rPr>
              <a:t>کلیه استان ها تعهدات نیمه اول سال در اجرای این برنامه را محقق ساخته اند.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04800" y="3048000"/>
            <a:ext cx="11658600" cy="1828800"/>
          </a:xfrm>
          <a:prstGeom prst="leftArrow">
            <a:avLst/>
          </a:prstGeom>
          <a:solidFill>
            <a:srgbClr val="8CD373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8 استان با عملکرد بیش از 120 درصد برنامه شش ماهه و یک استان با تحقق برنامه کمتر از 80% ، عملکرد غیر متعارف دارند.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09800" y="4678362"/>
            <a:ext cx="8229600" cy="2027238"/>
          </a:xfrm>
          <a:prstGeom prst="roundRect">
            <a:avLst/>
          </a:prstGeom>
          <a:solidFill>
            <a:srgbClr val="FFFF99"/>
          </a:solidFill>
          <a:ln w="539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200000"/>
              </a:lnSpc>
              <a:tabLst>
                <a:tab pos="457200" algn="l"/>
              </a:tabLst>
            </a:pPr>
            <a:r>
              <a:rPr lang="fa-IR" b="1" dirty="0">
                <a:solidFill>
                  <a:srgbClr val="6F3505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استان های کهگیلویه و بویر احمد، قزوین و مازندران بیش از 60 درصد تعهد سالانه خود را در شش ماه نخست اجرا نموده اند که با توجه به آمایش سرزمین در این استان ها و اعتراض ادارات کل در افزایش تعهدات سال قبل برای برنامه سال جاری ؛ این عملکرد توجیه منطقی ندارد.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70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641" y="613652"/>
            <a:ext cx="10972800" cy="11430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راهبری و نظارت بر اجرای آموزش های مهارتی در </a:t>
            </a: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محلات تحت پوشش سکونت گاههای غیر رسمی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10-Point Star 4"/>
          <p:cNvSpPr/>
          <p:nvPr/>
        </p:nvSpPr>
        <p:spPr>
          <a:xfrm>
            <a:off x="8703441" y="1185152"/>
            <a:ext cx="3124200" cy="3505200"/>
          </a:xfrm>
          <a:prstGeom prst="star10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just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7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سال 1403 بایستی 429 محله در 31 استان تحت پوشش آموزش های مهارتی در سکونت گاههای غیر رسمی قرار گیرند.</a:t>
            </a: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10-Point Star 5"/>
          <p:cNvSpPr/>
          <p:nvPr/>
        </p:nvSpPr>
        <p:spPr>
          <a:xfrm>
            <a:off x="5884041" y="3078382"/>
            <a:ext cx="3124200" cy="3505200"/>
          </a:xfrm>
          <a:prstGeom prst="star10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ctr" rtl="1">
              <a:lnSpc>
                <a:spcPct val="2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ضریب وزنی اجرای این برنامه 10 امتیاز از 100 در نظر گرفته شده است.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10-Point Star 6"/>
          <p:cNvSpPr/>
          <p:nvPr/>
        </p:nvSpPr>
        <p:spPr>
          <a:xfrm>
            <a:off x="223345" y="3216276"/>
            <a:ext cx="3124200" cy="3505200"/>
          </a:xfrm>
          <a:prstGeom prst="star10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ct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تعداد محلات تحت پوشش  این آموزش ها در استان های تهران و فارس کمتر از میزان مورد انتظار است.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8" name="10-Point Star 7"/>
          <p:cNvSpPr/>
          <p:nvPr/>
        </p:nvSpPr>
        <p:spPr>
          <a:xfrm>
            <a:off x="2971800" y="1172123"/>
            <a:ext cx="3124200" cy="3505200"/>
          </a:xfrm>
          <a:prstGeom prst="star10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ctr" rt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میزان تحقق این برنامه در مجموع کشور در نیمه اول سال 100 %  بوده است.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620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راهبری و نظارت بر اجرای طرح </a:t>
            </a:r>
            <a:r>
              <a:rPr lang="fa-IR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کارآفرینی مهارت بنیان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7960-EDE3-4E8F-A3FB-D4F4A5741C6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6096000" y="1600200"/>
            <a:ext cx="5486400" cy="4038600"/>
          </a:xfrm>
          <a:prstGeom prst="wedgeEllipseCallout">
            <a:avLst>
              <a:gd name="adj1" fmla="val -20643"/>
              <a:gd name="adj2" fmla="val 59936"/>
            </a:avLst>
          </a:prstGeom>
          <a:solidFill>
            <a:srgbClr val="F2B7F3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fa-IR" sz="2200" b="1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457200" algn="r" rtl="1">
              <a:lnSpc>
                <a:spcPct val="150000"/>
              </a:lnSpc>
              <a:spcAft>
                <a:spcPts val="800"/>
              </a:spcAft>
            </a:pPr>
            <a:r>
              <a:rPr lang="fa-IR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این طرح به منظور راه اندازی پلتفرم هایی در راستای پرورش خلاقیت و نوآوری و تبدیل ایده به نمونه محصول یا خدمات و تعامل مناسب با صاحبان ایده های نو تعریف شده است.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R="0" lvl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برای شش ماه نخست سال، ایجاد 14 کارگاه در 14 استان  تکلیف </a:t>
            </a:r>
            <a:r>
              <a:rPr lang="fa-IR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شده </a:t>
            </a: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است.</a:t>
            </a:r>
          </a:p>
          <a:p>
            <a:pPr marR="0" lvl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04800" y="1417638"/>
            <a:ext cx="5181600" cy="4221162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99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64% تعهدات 6 ماهه این برنامه اجرایی شده است.</a:t>
            </a:r>
          </a:p>
          <a:p>
            <a:pPr marR="0" lvl="0" algn="justLow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9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کارگاه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7 استان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برای اجرای این طرح ایجاد شده است.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84874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</a:spPr>
      <a:bodyPr wrap="square">
        <a:spAutoFit/>
      </a:bodyPr>
      <a:lstStyle>
        <a:defPPr algn="ctr" rtl="0">
          <a:spcBef>
            <a:spcPct val="50000"/>
          </a:spcBef>
          <a:defRPr sz="10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12887</TotalTime>
  <Words>3488</Words>
  <Application>Microsoft Office PowerPoint</Application>
  <PresentationFormat>Widescreen</PresentationFormat>
  <Paragraphs>240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B Farnaz</vt:lpstr>
      <vt:lpstr>B Nazanin</vt:lpstr>
      <vt:lpstr>B Titr</vt:lpstr>
      <vt:lpstr>Calibri</vt:lpstr>
      <vt:lpstr>IranNastaliq</vt:lpstr>
      <vt:lpstr>Times New Roman</vt:lpstr>
      <vt:lpstr>Wingdings</vt:lpstr>
      <vt:lpstr>Theme5</vt:lpstr>
      <vt:lpstr>PowerPoint Presentation</vt:lpstr>
      <vt:lpstr>PowerPoint Presentation</vt:lpstr>
      <vt:lpstr>نکاتی چند در ارتباط با تکالیف و برنامه های  سال 1403 سازمان</vt:lpstr>
      <vt:lpstr>نکاتی چند در ارتباط با تکالیف و برنامه های  سال 1403 سازمان</vt:lpstr>
      <vt:lpstr>برنامه اجرایی- آموزشی دفتر راهبری اجرای آموزش در سال 1403</vt:lpstr>
      <vt:lpstr>برنامه راهبری پایش و نظارت بر اجرای آموزش های مهارتی در 15 گروه هدف سازمان</vt:lpstr>
      <vt:lpstr>برنامه راهبری پایش و نظارت بر اجرای آموزش های مهارتی در 15 گروه هدف سازمان</vt:lpstr>
      <vt:lpstr>راهبری و نظارت بر اجرای آموزش های مهارتی در محلات تحت پوشش سکونت گاههای غیر رسمی </vt:lpstr>
      <vt:lpstr> راهبری و نظارت بر اجرای طرح کارآفرینی مهارت بنیان </vt:lpstr>
      <vt:lpstr> راهبری ونظارت بر ایجاد مراکز نوآوری</vt:lpstr>
      <vt:lpstr>راهبری   و   نظارت   بر  برگزاری     دوره های    آموزشی    توسعه    کارآفرینی    و   مهارت های کسب  و کار</vt:lpstr>
      <vt:lpstr> راهبری و نظارت بر ایجاد خانه های خلاق در مراکز آموزش فنی و حرفه ای</vt:lpstr>
      <vt:lpstr> راهبری و نظارت برایجاد کارگاه های مشاغل نوظهور در استان ها </vt:lpstr>
      <vt:lpstr> پیگیری اجرای طرح شناسایی و حمایت از استعداد های برتر مهارتی در روستاها  </vt:lpstr>
      <vt:lpstr> راهبری و نظارت بر اجرای آموزش های مشاغل خانگی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soltani</dc:creator>
  <cp:lastModifiedBy>Fariba Arshadimoghadam</cp:lastModifiedBy>
  <cp:revision>1632</cp:revision>
  <cp:lastPrinted>2018-02-14T11:18:06Z</cp:lastPrinted>
  <dcterms:created xsi:type="dcterms:W3CDTF">2016-05-07T04:45:57Z</dcterms:created>
  <dcterms:modified xsi:type="dcterms:W3CDTF">2024-10-14T08:31:26Z</dcterms:modified>
</cp:coreProperties>
</file>